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sldIdLst>
    <p:sldId id="258" r:id="rId5"/>
    <p:sldId id="305" r:id="rId6"/>
    <p:sldId id="270" r:id="rId7"/>
    <p:sldId id="274" r:id="rId8"/>
    <p:sldId id="306" r:id="rId9"/>
    <p:sldId id="308" r:id="rId10"/>
    <p:sldId id="309" r:id="rId11"/>
    <p:sldId id="310" r:id="rId12"/>
    <p:sldId id="279" r:id="rId13"/>
    <p:sldId id="317" r:id="rId14"/>
    <p:sldId id="318" r:id="rId15"/>
    <p:sldId id="307" r:id="rId16"/>
    <p:sldId id="311" r:id="rId17"/>
    <p:sldId id="314" r:id="rId18"/>
    <p:sldId id="315" r:id="rId19"/>
    <p:sldId id="313" r:id="rId20"/>
    <p:sldId id="316" r:id="rId21"/>
    <p:sldId id="299" r:id="rId22"/>
    <p:sldId id="278" r:id="rId23"/>
    <p:sldId id="312"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varScale="1">
        <p:scale>
          <a:sx n="82" d="100"/>
          <a:sy n="82" d="100"/>
        </p:scale>
        <p:origin x="230" y="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2"/>
        </a:solidFill>
        <a:ln>
          <a:noFill/>
        </a:ln>
      </dgm:spPr>
      <dgm:t>
        <a:bodyPr/>
        <a:lstStyle/>
        <a:p>
          <a:r>
            <a:rPr lang="en-US" b="1" dirty="0"/>
            <a:t>Logistic Regression</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This was the first model we used; however, it </a:t>
          </a:r>
          <a:r>
            <a:rPr lang="en-US" b="1" dirty="0"/>
            <a:t>assumes the predictors have a linear relationship with the target variables</a:t>
          </a:r>
          <a:r>
            <a:rPr lang="en-US" b="0" dirty="0"/>
            <a:t>, our dataset had a non-linear relationship. It had a </a:t>
          </a:r>
          <a:r>
            <a:rPr lang="en-US" b="1" dirty="0"/>
            <a:t>prediction performance of 62%.</a:t>
          </a:r>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3"/>
        </a:solidFill>
        <a:ln>
          <a:noFill/>
        </a:ln>
      </dgm:spPr>
      <dgm:t>
        <a:bodyPr/>
        <a:lstStyle/>
        <a:p>
          <a:r>
            <a:rPr lang="en-US" b="1" dirty="0"/>
            <a:t>Decision Tree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1" dirty="0"/>
            <a:t>Positioned to handle multiclass classification and non-linear relationships</a:t>
          </a:r>
          <a:r>
            <a:rPr lang="en-US" b="0" dirty="0"/>
            <a:t>, this was better suited for this project. But it was vulnerable to overfitting. It had a </a:t>
          </a:r>
          <a:r>
            <a:rPr lang="en-US" b="1" dirty="0"/>
            <a:t>prediction performance of 86%.</a:t>
          </a:r>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1"/>
        </a:solidFill>
        <a:ln>
          <a:noFill/>
        </a:ln>
      </dgm:spPr>
      <dgm:t>
        <a:bodyPr/>
        <a:lstStyle/>
        <a:p>
          <a:r>
            <a:rPr lang="en-US" b="1" dirty="0"/>
            <a:t>Random Forest</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5920E622-DA9A-41FB-9DDC-74E66D12CC2D}">
      <dgm:prSet phldrT="[Text]"/>
      <dgm:spPr/>
      <dgm:t>
        <a:bodyPr/>
        <a:lstStyle/>
        <a:p>
          <a:r>
            <a:rPr lang="en-US" b="0" dirty="0"/>
            <a:t>Due to the previous models’ shortcomings, we ended up using this ensemble classifier as it </a:t>
          </a:r>
          <a:r>
            <a:rPr lang="en-US" b="1" dirty="0"/>
            <a:t>generalizes data well and it mitigates overfitting, improves accuracy, and handle complex datasets more effectively</a:t>
          </a:r>
          <a:r>
            <a:rPr lang="en-US" b="0" dirty="0"/>
            <a:t>. It had a </a:t>
          </a:r>
          <a:r>
            <a:rPr lang="en-US" b="1" dirty="0"/>
            <a:t>prediction performance of 88%, </a:t>
          </a:r>
          <a:r>
            <a:rPr lang="en-US" b="0" dirty="0"/>
            <a:t>slightly better than the Decision Tree but well positioned to work with such a complex data.</a:t>
          </a:r>
          <a:endParaRPr lang="en-US" dirty="0"/>
        </a:p>
      </dgm:t>
    </dgm:pt>
    <dgm:pt modelId="{FFEC23D4-A9A2-4D11-A104-232C6375319F}" type="parTrans" cxnId="{B5ADC203-11CC-496C-90F4-7A6FD9E5A42E}">
      <dgm:prSet/>
      <dgm:spPr/>
      <dgm:t>
        <a:bodyPr/>
        <a:lstStyle/>
        <a:p>
          <a:endParaRPr lang="en-US"/>
        </a:p>
      </dgm:t>
    </dgm:pt>
    <dgm:pt modelId="{C7EFEA51-58CF-4A24-A7B9-1989042F840F}" type="sibTrans" cxnId="{B5ADC203-11CC-496C-90F4-7A6FD9E5A42E}">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3">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3">
        <dgm:presLayoutVars>
          <dgm:bulletEnabled val="1"/>
        </dgm:presLayoutVars>
      </dgm:prSet>
      <dgm:spPr/>
    </dgm:pt>
    <dgm:pt modelId="{6BA46904-CB7C-4538-BD49-D3891EF19552}" type="pres">
      <dgm:prSet presAssocID="{4259F840-24E7-476F-9F30-482E46395856}" presName="ConnectLine1" presStyleLbl="sibTrans1D1" presStyleIdx="0" presStyleCnt="3"/>
      <dgm:spPr>
        <a:noFill/>
        <a:ln w="6350" cap="flat" cmpd="sng" algn="ctr">
          <a:solidFill>
            <a:schemeClr val="accent2">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3"/>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3">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3">
        <dgm:presLayoutVars>
          <dgm:bulletEnabled val="1"/>
        </dgm:presLayoutVars>
      </dgm:prSet>
      <dgm:spPr/>
    </dgm:pt>
    <dgm:pt modelId="{080474C8-0FEA-4FD1-97F1-0978CFB4A37F}" type="pres">
      <dgm:prSet presAssocID="{E4033A39-DCC4-4038-9562-AEDDBBB37A99}" presName="ConnectLine1" presStyleLbl="sibTrans1D1" presStyleIdx="1" presStyleCnt="3"/>
      <dgm:spPr>
        <a:noFill/>
        <a:ln w="6350" cap="flat" cmpd="sng" algn="ctr">
          <a:solidFill>
            <a:schemeClr val="accent3">
              <a:hueOff val="0"/>
              <a:satOff val="0"/>
              <a:lumOff val="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3"/>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3">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3">
        <dgm:presLayoutVars>
          <dgm:bulletEnabled val="1"/>
        </dgm:presLayoutVars>
      </dgm:prSet>
      <dgm:spPr/>
    </dgm:pt>
    <dgm:pt modelId="{89759DE5-9F8A-470E-A6D8-F13BB4DEE93D}" type="pres">
      <dgm:prSet presAssocID="{87BF7896-20EA-4E8F-B6F4-A34EC5C9CB50}" presName="ConnectLine1" presStyleLbl="sibTrans1D1" presStyleIdx="2" presStyleCnt="3"/>
      <dgm:spPr>
        <a:noFill/>
        <a:ln w="6350" cap="flat" cmpd="sng" algn="ctr">
          <a:solidFill>
            <a:schemeClr val="accent4">
              <a:hueOff val="0"/>
              <a:satOff val="0"/>
              <a:lumOff val="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3"/>
      <dgm:spPr/>
    </dgm:pt>
    <dgm:pt modelId="{4624FC32-5405-42B1-B5CC-DF0659852A58}" type="pres">
      <dgm:prSet presAssocID="{87BF7896-20EA-4E8F-B6F4-A34EC5C9CB50}" presName="EmptyPane1" presStyleCnt="0"/>
      <dgm:spPr/>
    </dgm:pt>
  </dgm:ptLst>
  <dgm:cxnLst>
    <dgm:cxn modelId="{B5ADC203-11CC-496C-90F4-7A6FD9E5A42E}" srcId="{87BF7896-20EA-4E8F-B6F4-A34EC5C9CB50}" destId="{5920E622-DA9A-41FB-9DDC-74E66D12CC2D}" srcOrd="0" destOrd="0" parTransId="{FFEC23D4-A9A2-4D11-A104-232C6375319F}" sibTransId="{C7EFEA51-58CF-4A24-A7B9-1989042F840F}"/>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6B22F832-ACDD-43BB-A0BA-1B233AE663F1}" type="presOf" srcId="{5920E622-DA9A-41FB-9DDC-74E66D12CC2D}" destId="{80CDBBF8-C6B4-4166-87C1-DC9120CC7586}"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2170447" y="745934"/>
          <a:ext cx="435133" cy="2859467"/>
        </a:xfrm>
        <a:prstGeom prst="round2Same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dirty="0"/>
            <a:t>Logistic Regression</a:t>
          </a:r>
        </a:p>
      </dsp:txBody>
      <dsp:txXfrm rot="5400000">
        <a:off x="979522" y="1979342"/>
        <a:ext cx="2838226" cy="392651"/>
      </dsp:txXfrm>
    </dsp:sp>
    <dsp:sp modelId="{45A02F84-C6CB-43F5-AEE4-3EA66C2BD25F}">
      <dsp:nvSpPr>
        <dsp:cNvPr id="0" name=""/>
        <dsp:cNvSpPr/>
      </dsp:nvSpPr>
      <dsp:spPr>
        <a:xfrm>
          <a:off x="5124" y="0"/>
          <a:ext cx="4765779"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This was the first model we used; however, it </a:t>
          </a:r>
          <a:r>
            <a:rPr lang="en-US" sz="1300" b="1" kern="1200" dirty="0"/>
            <a:t>assumes the predictors have a linear relationship with the target variables</a:t>
          </a:r>
          <a:r>
            <a:rPr lang="en-US" sz="1300" b="0" kern="1200" dirty="0"/>
            <a:t>, our dataset had a non-linear relationship. It had a </a:t>
          </a:r>
          <a:r>
            <a:rPr lang="en-US" sz="1300" b="1" kern="1200" dirty="0"/>
            <a:t>prediction performance of 62%.</a:t>
          </a:r>
        </a:p>
      </dsp:txBody>
      <dsp:txXfrm>
        <a:off x="5124" y="0"/>
        <a:ext cx="4765779" cy="1522967"/>
      </dsp:txXfrm>
    </dsp:sp>
    <dsp:sp modelId="{6BA46904-CB7C-4538-BD49-D3891EF19552}">
      <dsp:nvSpPr>
        <dsp:cNvPr id="0" name=""/>
        <dsp:cNvSpPr/>
      </dsp:nvSpPr>
      <dsp:spPr>
        <a:xfrm>
          <a:off x="2388014" y="1609994"/>
          <a:ext cx="0" cy="34810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2344500" y="1522967"/>
          <a:ext cx="87026" cy="8702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3817747" y="1958101"/>
          <a:ext cx="2859467" cy="435133"/>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dirty="0"/>
            <a:t>Decision Tree</a:t>
          </a:r>
        </a:p>
      </dsp:txBody>
      <dsp:txXfrm>
        <a:off x="3817747" y="1958101"/>
        <a:ext cx="2859467" cy="435133"/>
      </dsp:txXfrm>
    </dsp:sp>
    <dsp:sp modelId="{FEBD3C2A-A340-470A-A475-AE614EA07678}">
      <dsp:nvSpPr>
        <dsp:cNvPr id="0" name=""/>
        <dsp:cNvSpPr/>
      </dsp:nvSpPr>
      <dsp:spPr>
        <a:xfrm>
          <a:off x="2864591" y="2828369"/>
          <a:ext cx="4765779"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1" kern="1200" dirty="0"/>
            <a:t>Positioned to handle multiclass classification and non-linear relationships</a:t>
          </a:r>
          <a:r>
            <a:rPr lang="en-US" sz="1300" b="0" kern="1200" dirty="0"/>
            <a:t>, this was better suited for this project. But it was vulnerable to overfitting. It had a </a:t>
          </a:r>
          <a:r>
            <a:rPr lang="en-US" sz="1300" b="1" kern="1200" dirty="0"/>
            <a:t>prediction performance of 86%.</a:t>
          </a:r>
        </a:p>
      </dsp:txBody>
      <dsp:txXfrm>
        <a:off x="2864591" y="2828369"/>
        <a:ext cx="4765779" cy="1522967"/>
      </dsp:txXfrm>
    </dsp:sp>
    <dsp:sp modelId="{080474C8-0FEA-4FD1-97F1-0978CFB4A37F}">
      <dsp:nvSpPr>
        <dsp:cNvPr id="0" name=""/>
        <dsp:cNvSpPr/>
      </dsp:nvSpPr>
      <dsp:spPr>
        <a:xfrm>
          <a:off x="5247481" y="2393235"/>
          <a:ext cx="0" cy="348106"/>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5203968" y="2741342"/>
          <a:ext cx="87026" cy="8702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rot="5400000">
          <a:off x="7889382" y="745934"/>
          <a:ext cx="435133" cy="2859467"/>
        </a:xfrm>
        <a:prstGeom prst="round2Same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b="1" kern="1200" dirty="0"/>
            <a:t>Random Forest</a:t>
          </a:r>
        </a:p>
      </dsp:txBody>
      <dsp:txXfrm rot="-5400000">
        <a:off x="6677216" y="1979342"/>
        <a:ext cx="2838226" cy="392651"/>
      </dsp:txXfrm>
    </dsp:sp>
    <dsp:sp modelId="{80CDBBF8-C6B4-4166-87C1-DC9120CC7586}">
      <dsp:nvSpPr>
        <dsp:cNvPr id="0" name=""/>
        <dsp:cNvSpPr/>
      </dsp:nvSpPr>
      <dsp:spPr>
        <a:xfrm>
          <a:off x="5724059" y="0"/>
          <a:ext cx="4765779"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kern="1200" dirty="0"/>
            <a:t>Due to the previous models’ shortcomings, we ended up using this ensemble classifier as it </a:t>
          </a:r>
          <a:r>
            <a:rPr lang="en-US" sz="1300" b="1" kern="1200" dirty="0"/>
            <a:t>generalizes data well and it mitigates overfitting, improves accuracy, and handle complex datasets more effectively</a:t>
          </a:r>
          <a:r>
            <a:rPr lang="en-US" sz="1300" b="0" kern="1200" dirty="0"/>
            <a:t>. It had a </a:t>
          </a:r>
          <a:r>
            <a:rPr lang="en-US" sz="1300" b="1" kern="1200" dirty="0"/>
            <a:t>prediction performance of 88%, </a:t>
          </a:r>
          <a:r>
            <a:rPr lang="en-US" sz="1300" b="0" kern="1200" dirty="0"/>
            <a:t>slightly better than the Decision Tree but well positioned to work with such a complex data.</a:t>
          </a:r>
          <a:endParaRPr lang="en-US" sz="1300" kern="1200" dirty="0"/>
        </a:p>
      </dsp:txBody>
      <dsp:txXfrm>
        <a:off x="5724059" y="0"/>
        <a:ext cx="4765779" cy="1522967"/>
      </dsp:txXfrm>
    </dsp:sp>
    <dsp:sp modelId="{89759DE5-9F8A-470E-A6D8-F13BB4DEE93D}">
      <dsp:nvSpPr>
        <dsp:cNvPr id="0" name=""/>
        <dsp:cNvSpPr/>
      </dsp:nvSpPr>
      <dsp:spPr>
        <a:xfrm>
          <a:off x="8106948" y="1609994"/>
          <a:ext cx="0" cy="348106"/>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8063435" y="1522967"/>
          <a:ext cx="87026" cy="8702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t>7/21/2025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t>‹#›</a:t>
            </a:fld>
            <a:endParaRPr lang="en-US" dirty="0"/>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1</a:t>
            </a:fld>
            <a:endParaRPr lang="en-US" dirty="0"/>
          </a:p>
        </p:txBody>
      </p:sp>
    </p:spTree>
    <p:extLst>
      <p:ext uri="{BB962C8B-B14F-4D97-AF65-F5344CB8AC3E}">
        <p14:creationId xmlns:p14="http://schemas.microsoft.com/office/powerpoint/2010/main" val="8983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endParaRPr lang="en-US" dirty="0"/>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endParaRPr lang="en-US" sz="4400"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419949B6-9BF4-4189-8D62-178F06E5E11E}" type="datetime1">
              <a:rPr lang="en-US" smtClean="0"/>
              <a:t>7/21/2025</a:t>
            </a:fld>
            <a:endParaRPr lang="en-US" dirty="0"/>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endParaRPr lang="en-US" sz="3200" dirty="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4F5AD245-EB9D-4131-AA75-C95E86FC5FB8}" type="datetime1">
              <a:rPr lang="en-US" smtClean="0"/>
              <a:t>7/21/2025</a:t>
            </a:fld>
            <a:endParaRPr lang="en-US" dirty="0"/>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indent="0">
              <a:buNone/>
            </a:pP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endParaRPr lang="en-US" sz="3200" dirty="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457102B4-A747-43D0-B881-FA7F1A8627CE}" type="datetime1">
              <a:rPr lang="en-US" smtClean="0"/>
              <a:t>7/21/2025</a:t>
            </a:fld>
            <a:endParaRPr lang="en-US" dirty="0"/>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indent="0">
              <a:buNone/>
            </a:pPr>
            <a:endParaRPr lang="en-US" sz="2400"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49807F96-E953-4ED2-BA4E-70CF46631FCE}" type="datetime1">
              <a:rPr lang="en-US" smtClean="0"/>
              <a:t>7/21/2025</a:t>
            </a:fld>
            <a:endParaRPr lang="en-US" dirty="0"/>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A4B55244-C875-4A14-9FD6-F1114E5ADA2C}" type="datetime1">
              <a:rPr lang="en-US" smtClean="0"/>
              <a:t>7/21/2025</a:t>
            </a:fld>
            <a:endParaRPr lang="en-US" dirty="0"/>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D07AB62B-38E0-45C3-9A91-BA818C44BDB8}" type="datetime1">
              <a:rPr lang="en-US" smtClean="0"/>
              <a:t>7/21/2025</a:t>
            </a:fld>
            <a:endParaRPr lang="en-US" dirty="0"/>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933B03A5-E322-4200-BC83-CF0B786121B4}" type="datetime1">
              <a:rPr lang="en-US" smtClean="0"/>
              <a:t>7/21/2025</a:t>
            </a:fld>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1D56F90E-42E3-4227-9D11-07ECC06C9F3E}" type="datetime1">
              <a:rPr lang="en-US" smtClean="0"/>
              <a:t>7/21/2025</a:t>
            </a:fld>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C94DB327-0455-444C-9F3E-018D2AFFB661}" type="datetime1">
              <a:rPr lang="en-US" smtClean="0"/>
              <a:t>7/21/2025</a:t>
            </a:fld>
            <a:endParaRPr lang="en-US" dirty="0"/>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33885EAE-6F5C-46CF-96D4-9165887D8080}" type="datetime1">
              <a:rPr lang="en-US" smtClean="0"/>
              <a:t>7/21/2025</a:t>
            </a:fld>
            <a:endParaRPr lang="en-US" dirty="0"/>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FE8A439A-934D-437B-A700-DA9153158589}" type="datetime1">
              <a:rPr lang="en-US" smtClean="0"/>
              <a:t>7/21/2025</a:t>
            </a:fld>
            <a:endParaRPr lang="en-US" dirty="0"/>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endParaRPr lang="en-US" sz="3200" dirty="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BA8F06E5-E233-4711-9926-C50710415B27}" type="datetime1">
              <a:rPr lang="en-US" smtClean="0"/>
              <a:t>7/21/2025</a:t>
            </a:fld>
            <a:endParaRPr lang="en-US" dirty="0"/>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indent="0">
              <a:buNone/>
            </a:pPr>
            <a:endParaRPr lang="en-US" sz="2400"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endParaRPr lang="en-US" sz="3200" dirty="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endParaRPr lang="en-US" dirty="0"/>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indent="0">
              <a:buNone/>
            </a:pPr>
            <a:endParaRPr lang="en-US" dirty="0"/>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076598DC-CD6B-48D5-813F-42352A0473D0}" type="datetime1">
              <a:rPr lang="en-US" smtClean="0"/>
              <a:t>7/21/2025</a:t>
            </a:fld>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endParaRPr lang="en-US" sz="4400" dirty="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endParaRPr lang="en-US" dirty="0"/>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endParaRPr lang="en-US" dirty="0"/>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endParaRPr lang="en-US" dirty="0"/>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endParaRPr lang="en-US" dirty="0"/>
          </a:p>
        </p:txBody>
      </p:sp>
    </p:spTree>
    <p:extLst>
      <p:ext uri="{BB962C8B-B14F-4D97-AF65-F5344CB8AC3E}">
        <p14:creationId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B309A1B6-942E-4825-A537-8A64B4D33E59}" type="datetime1">
              <a:rPr lang="en-US" smtClean="0"/>
              <a:t>7/21/2025</a:t>
            </a:fld>
            <a:endParaRPr lang="en-US" dirty="0"/>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dirty="0"/>
              <a:t>Click to edit Master title style</a:t>
            </a:r>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978F0670-83C4-4F45-B93B-0960A31FD562}" type="datetime1">
              <a:rPr lang="en-US" smtClean="0"/>
              <a:t>7/21/2025</a:t>
            </a:fld>
            <a:endParaRPr lang="en-US" dirty="0"/>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endParaRPr lang="en-US" dirty="0"/>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B9461FE0-FEFC-4F9D-84B5-71545E07E62B}" type="datetime1">
              <a:rPr lang="en-US" smtClean="0"/>
              <a:t>7/21/2025</a:t>
            </a:fld>
            <a:endParaRPr lang="en-US" dirty="0"/>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dirty="0"/>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dirty="0"/>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dirty="0"/>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dirty="0"/>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2711BE36-27B6-4A11-9973-98734E9E2580}" type="datetime1">
              <a:rPr lang="en-US" smtClean="0"/>
              <a:t>7/21/2025</a:t>
            </a:fld>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a:p>
            <a:pPr lvl="1"/>
            <a:endParaRPr lang="en-US" dirty="0"/>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9C293CFF-80E4-42CD-BEBA-7F3CBEFD0993}" type="datetime1">
              <a:rPr lang="en-US" smtClean="0"/>
              <a:t>7/21/2025</a:t>
            </a:fld>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C6C883C4-8519-40BD-8846-212D00E4ED22}" type="datetime1">
              <a:rPr lang="en-US" smtClean="0"/>
              <a:t>7/21/2025</a:t>
            </a:fld>
            <a:endParaRPr lang="en-US" dirty="0"/>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a:blip r:embed="rId3"/>
          <a:srcRect/>
          <a:stretch/>
        </p:blipFill>
        <p:spPr>
          <a:xfrm>
            <a:off x="-10160" y="-10160"/>
            <a:ext cx="12198985" cy="6877685"/>
          </a:xfrm>
        </p:spPr>
      </p:pic>
      <p:sp>
        <p:nvSpPr>
          <p:cNvPr id="8" name="Title 7">
            <a:extLst>
              <a:ext uri="{FF2B5EF4-FFF2-40B4-BE49-F238E27FC236}">
                <a16:creationId xmlns:a16="http://schemas.microsoft.com/office/drawing/2014/main" id="{514543A8-30F8-48A3-9966-2C87455FC512}"/>
              </a:ext>
            </a:extLst>
          </p:cNvPr>
          <p:cNvSpPr>
            <a:spLocks noGrp="1"/>
          </p:cNvSpPr>
          <p:nvPr>
            <p:ph type="ctrTitle"/>
          </p:nvPr>
        </p:nvSpPr>
        <p:spPr>
          <a:xfrm>
            <a:off x="538066" y="4167107"/>
            <a:ext cx="4572000" cy="1421930"/>
          </a:xfrm>
        </p:spPr>
        <p:txBody>
          <a:bodyPr>
            <a:normAutofit fontScale="90000"/>
          </a:bodyPr>
          <a:lstStyle/>
          <a:p>
            <a:r>
              <a:rPr lang="en-US" dirty="0"/>
              <a:t>Beyond the Surface:</a:t>
            </a:r>
            <a:br>
              <a:rPr lang="en-US" dirty="0"/>
            </a:br>
            <a:endParaRPr lang="en-US" dirty="0"/>
          </a:p>
        </p:txBody>
      </p:sp>
      <p:sp>
        <p:nvSpPr>
          <p:cNvPr id="9" name="Subtitle 8">
            <a:extLst>
              <a:ext uri="{FF2B5EF4-FFF2-40B4-BE49-F238E27FC236}">
                <a16:creationId xmlns:a16="http://schemas.microsoft.com/office/drawing/2014/main" id="{90F4C458-488B-4A00-BBE6-56D166E4C588}"/>
              </a:ext>
            </a:extLst>
          </p:cNvPr>
          <p:cNvSpPr>
            <a:spLocks noGrp="1"/>
          </p:cNvSpPr>
          <p:nvPr>
            <p:ph type="subTitle" idx="1"/>
          </p:nvPr>
        </p:nvSpPr>
        <p:spPr>
          <a:xfrm>
            <a:off x="548226" y="4966627"/>
            <a:ext cx="4572000" cy="1101379"/>
          </a:xfrm>
        </p:spPr>
        <p:txBody>
          <a:bodyPr>
            <a:normAutofit/>
          </a:bodyPr>
          <a:lstStyle/>
          <a:p>
            <a:r>
              <a:rPr lang="en-US" sz="1050" dirty="0"/>
              <a:t>Vanessa Sandra</a:t>
            </a:r>
          </a:p>
        </p:txBody>
      </p:sp>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46049"/>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Subtitle 8">
            <a:extLst>
              <a:ext uri="{FF2B5EF4-FFF2-40B4-BE49-F238E27FC236}">
                <a16:creationId xmlns:a16="http://schemas.microsoft.com/office/drawing/2014/main" id="{B1C54F71-685C-2E5F-FF5A-25B155702EC2}"/>
              </a:ext>
            </a:extLst>
          </p:cNvPr>
          <p:cNvSpPr txBox="1">
            <a:spLocks/>
          </p:cNvSpPr>
          <p:nvPr/>
        </p:nvSpPr>
        <p:spPr>
          <a:xfrm>
            <a:off x="538066" y="5173151"/>
            <a:ext cx="4572000" cy="514531"/>
          </a:xfrm>
          <a:prstGeom prst="rect">
            <a:avLst/>
          </a:prstGeom>
        </p:spPr>
        <p:txBody>
          <a:bodyPr vert="horz" lIns="91440" tIns="45720" rIns="91440" bIns="45720" rtlCol="0" anchor="b" anchorCtr="0">
            <a:normAutofit fontScale="40000" lnSpcReduction="20000"/>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alpha val="70000"/>
                  </a:schemeClr>
                </a:solidFill>
              </a:rPr>
              <a:t>Leveraging Machine Learning to Monitor Rural and Urban Wells Functionality in Tanzania to Promote Access to Basic Water.</a:t>
            </a:r>
          </a:p>
        </p:txBody>
      </p:sp>
    </p:spTree>
    <p:extLst>
      <p:ext uri="{BB962C8B-B14F-4D97-AF65-F5344CB8AC3E}">
        <p14:creationId xmlns:p14="http://schemas.microsoft.com/office/powerpoint/2010/main" val="180833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4FFE6-1733-C9EC-599D-199AD731252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8F6914B-EDEB-14F6-E036-577C645D4240}"/>
              </a:ext>
            </a:extLst>
          </p:cNvPr>
          <p:cNvSpPr>
            <a:spLocks noGrp="1"/>
          </p:cNvSpPr>
          <p:nvPr>
            <p:ph type="title"/>
          </p:nvPr>
        </p:nvSpPr>
        <p:spPr>
          <a:xfrm>
            <a:off x="762000" y="762000"/>
            <a:ext cx="10668000" cy="1524000"/>
          </a:xfrm>
        </p:spPr>
        <p:txBody>
          <a:bodyPr/>
          <a:lstStyle/>
          <a:p>
            <a:r>
              <a:rPr lang="en-US" dirty="0"/>
              <a:t>Modeling Approach</a:t>
            </a:r>
          </a:p>
        </p:txBody>
      </p:sp>
      <p:graphicFrame>
        <p:nvGraphicFramePr>
          <p:cNvPr id="17" name="Content Placeholder 3" descr="Timeline Smart Art Graphic">
            <a:extLst>
              <a:ext uri="{FF2B5EF4-FFF2-40B4-BE49-F238E27FC236}">
                <a16:creationId xmlns:a16="http://schemas.microsoft.com/office/drawing/2014/main" id="{12FD064E-2C72-F31A-3D7F-3051CADE71F0}"/>
              </a:ext>
            </a:extLst>
          </p:cNvPr>
          <p:cNvGraphicFramePr>
            <a:graphicFrameLocks noGrp="1"/>
          </p:cNvGraphicFramePr>
          <p:nvPr>
            <p:ph idx="1"/>
            <p:extLst>
              <p:ext uri="{D42A27DB-BD31-4B8C-83A1-F6EECF244321}">
                <p14:modId xmlns:p14="http://schemas.microsoft.com/office/powerpoint/2010/main" val="2311178000"/>
              </p:ext>
            </p:extLst>
          </p:nvPr>
        </p:nvGraphicFramePr>
        <p:xfrm>
          <a:off x="854075" y="1824038"/>
          <a:ext cx="10494963"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C367A02-A2DB-4ED8-F242-98A6A6454EFF}"/>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83FA21EA-FF2E-248F-DB30-E0CD55F4EAF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10</a:t>
            </a:fld>
            <a:endParaRPr lang="en-US" dirty="0"/>
          </a:p>
        </p:txBody>
      </p:sp>
    </p:spTree>
    <p:extLst>
      <p:ext uri="{BB962C8B-B14F-4D97-AF65-F5344CB8AC3E}">
        <p14:creationId xmlns:p14="http://schemas.microsoft.com/office/powerpoint/2010/main" val="13415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885F8-1A6F-A3C4-4CD3-E590D1C5219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E771EF5-70A5-434E-2E6F-B9372E18CF26}"/>
              </a:ext>
            </a:extLst>
          </p:cNvPr>
          <p:cNvSpPr>
            <a:spLocks noGrp="1"/>
          </p:cNvSpPr>
          <p:nvPr>
            <p:ph type="title"/>
          </p:nvPr>
        </p:nvSpPr>
        <p:spPr>
          <a:xfrm>
            <a:off x="594048" y="264365"/>
            <a:ext cx="5334000" cy="1524000"/>
          </a:xfrm>
        </p:spPr>
        <p:txBody>
          <a:bodyPr/>
          <a:lstStyle/>
          <a:p>
            <a:r>
              <a:rPr lang="en-US" dirty="0"/>
              <a:t>Evaluation Metrics</a:t>
            </a:r>
          </a:p>
        </p:txBody>
      </p:sp>
      <p:sp>
        <p:nvSpPr>
          <p:cNvPr id="6" name="Content Placeholder 5">
            <a:extLst>
              <a:ext uri="{FF2B5EF4-FFF2-40B4-BE49-F238E27FC236}">
                <a16:creationId xmlns:a16="http://schemas.microsoft.com/office/drawing/2014/main" id="{AF44109C-BBCE-70D5-6941-480E72B2CC73}"/>
              </a:ext>
            </a:extLst>
          </p:cNvPr>
          <p:cNvSpPr>
            <a:spLocks noGrp="1"/>
          </p:cNvSpPr>
          <p:nvPr>
            <p:ph idx="1"/>
          </p:nvPr>
        </p:nvSpPr>
        <p:spPr>
          <a:xfrm>
            <a:off x="761999" y="1586205"/>
            <a:ext cx="7019732" cy="2302951"/>
          </a:xfrm>
        </p:spPr>
        <p:txBody>
          <a:bodyPr>
            <a:normAutofit/>
          </a:bodyPr>
          <a:lstStyle/>
          <a:p>
            <a:r>
              <a:rPr lang="en-US" sz="1600" dirty="0"/>
              <a:t>For evaluation, we used the following metrics:</a:t>
            </a:r>
          </a:p>
          <a:p>
            <a:pPr marL="457200" indent="-457200">
              <a:buFont typeface="Arial" panose="020B0604020202020204" pitchFamily="34" charset="0"/>
              <a:buChar char="•"/>
            </a:pPr>
            <a:r>
              <a:rPr lang="en-US" sz="1600" dirty="0"/>
              <a:t>Accuracy – This measured how accurate our model was at predicting well functionality status.</a:t>
            </a:r>
          </a:p>
          <a:p>
            <a:pPr marL="457200" indent="-457200">
              <a:buFont typeface="Arial" panose="020B0604020202020204" pitchFamily="34" charset="0"/>
              <a:buChar char="•"/>
            </a:pPr>
            <a:r>
              <a:rPr lang="en-US" sz="1600" dirty="0"/>
              <a:t>F1-score – This helped us know how our model was performing generally.</a:t>
            </a:r>
          </a:p>
          <a:p>
            <a:r>
              <a:rPr lang="en-US" sz="1600" dirty="0"/>
              <a:t>The table below shows us how the model performed on new data:</a:t>
            </a:r>
          </a:p>
        </p:txBody>
      </p:sp>
      <p:sp>
        <p:nvSpPr>
          <p:cNvPr id="4" name="Footer Placeholder 3">
            <a:extLst>
              <a:ext uri="{FF2B5EF4-FFF2-40B4-BE49-F238E27FC236}">
                <a16:creationId xmlns:a16="http://schemas.microsoft.com/office/drawing/2014/main" id="{B277009C-D7E3-5A47-AD5D-D94CE389CAFC}"/>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92A2A5AA-0596-4A2B-AA7F-F387604571DA}"/>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11</a:t>
            </a:fld>
            <a:endParaRPr lang="en-US" dirty="0"/>
          </a:p>
        </p:txBody>
      </p:sp>
      <p:sp>
        <p:nvSpPr>
          <p:cNvPr id="14" name="Freeform: Shape 13">
            <a:extLst>
              <a:ext uri="{FF2B5EF4-FFF2-40B4-BE49-F238E27FC236}">
                <a16:creationId xmlns:a16="http://schemas.microsoft.com/office/drawing/2014/main" id="{C5CFB697-A78D-70E8-91AD-69FE2C291A32}"/>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aphicFrame>
        <p:nvGraphicFramePr>
          <p:cNvPr id="2" name="Table 1">
            <a:extLst>
              <a:ext uri="{FF2B5EF4-FFF2-40B4-BE49-F238E27FC236}">
                <a16:creationId xmlns:a16="http://schemas.microsoft.com/office/drawing/2014/main" id="{5F728942-CCC0-477B-2BB5-FCD6A343F16E}"/>
              </a:ext>
            </a:extLst>
          </p:cNvPr>
          <p:cNvGraphicFramePr>
            <a:graphicFrameLocks noGrp="1"/>
          </p:cNvGraphicFramePr>
          <p:nvPr>
            <p:extLst>
              <p:ext uri="{D42A27DB-BD31-4B8C-83A1-F6EECF244321}">
                <p14:modId xmlns:p14="http://schemas.microsoft.com/office/powerpoint/2010/main" val="2981436449"/>
              </p:ext>
            </p:extLst>
          </p:nvPr>
        </p:nvGraphicFramePr>
        <p:xfrm>
          <a:off x="761999" y="4369011"/>
          <a:ext cx="6741280" cy="741680"/>
        </p:xfrm>
        <a:graphic>
          <a:graphicData uri="http://schemas.openxmlformats.org/drawingml/2006/table">
            <a:tbl>
              <a:tblPr firstRow="1" bandRow="1">
                <a:tableStyleId>{5C22544A-7EE6-4342-B048-85BDC9FD1C3A}</a:tableStyleId>
              </a:tblPr>
              <a:tblGrid>
                <a:gridCol w="3370640">
                  <a:extLst>
                    <a:ext uri="{9D8B030D-6E8A-4147-A177-3AD203B41FA5}">
                      <a16:colId xmlns:a16="http://schemas.microsoft.com/office/drawing/2014/main" val="4287149588"/>
                    </a:ext>
                  </a:extLst>
                </a:gridCol>
                <a:gridCol w="3370640">
                  <a:extLst>
                    <a:ext uri="{9D8B030D-6E8A-4147-A177-3AD203B41FA5}">
                      <a16:colId xmlns:a16="http://schemas.microsoft.com/office/drawing/2014/main" val="1681483019"/>
                    </a:ext>
                  </a:extLst>
                </a:gridCol>
              </a:tblGrid>
              <a:tr h="370840">
                <a:tc>
                  <a:txBody>
                    <a:bodyPr/>
                    <a:lstStyle/>
                    <a:p>
                      <a:pPr algn="ctr"/>
                      <a:r>
                        <a:rPr lang="en-US" dirty="0"/>
                        <a:t>Accuracy</a:t>
                      </a:r>
                    </a:p>
                  </a:txBody>
                  <a:tcPr/>
                </a:tc>
                <a:tc>
                  <a:txBody>
                    <a:bodyPr/>
                    <a:lstStyle/>
                    <a:p>
                      <a:pPr algn="ctr"/>
                      <a:r>
                        <a:rPr lang="en-US" dirty="0"/>
                        <a:t>F1-Score</a:t>
                      </a:r>
                    </a:p>
                  </a:txBody>
                  <a:tcPr/>
                </a:tc>
                <a:extLst>
                  <a:ext uri="{0D108BD9-81ED-4DB2-BD59-A6C34878D82A}">
                    <a16:rowId xmlns:a16="http://schemas.microsoft.com/office/drawing/2014/main" val="1102937964"/>
                  </a:ext>
                </a:extLst>
              </a:tr>
              <a:tr h="370840">
                <a:tc>
                  <a:txBody>
                    <a:bodyPr/>
                    <a:lstStyle/>
                    <a:p>
                      <a:pPr algn="ctr"/>
                      <a:r>
                        <a:rPr lang="en-US" dirty="0"/>
                        <a:t>77</a:t>
                      </a:r>
                    </a:p>
                  </a:txBody>
                  <a:tcPr/>
                </a:tc>
                <a:tc>
                  <a:txBody>
                    <a:bodyPr/>
                    <a:lstStyle/>
                    <a:p>
                      <a:pPr algn="ctr"/>
                      <a:r>
                        <a:rPr lang="en-US" dirty="0"/>
                        <a:t>68</a:t>
                      </a:r>
                    </a:p>
                  </a:txBody>
                  <a:tcPr/>
                </a:tc>
                <a:extLst>
                  <a:ext uri="{0D108BD9-81ED-4DB2-BD59-A6C34878D82A}">
                    <a16:rowId xmlns:a16="http://schemas.microsoft.com/office/drawing/2014/main" val="3677191468"/>
                  </a:ext>
                </a:extLst>
              </a:tr>
            </a:tbl>
          </a:graphicData>
        </a:graphic>
      </p:graphicFrame>
      <p:sp>
        <p:nvSpPr>
          <p:cNvPr id="8" name="Picture Placeholder 7">
            <a:extLst>
              <a:ext uri="{FF2B5EF4-FFF2-40B4-BE49-F238E27FC236}">
                <a16:creationId xmlns:a16="http://schemas.microsoft.com/office/drawing/2014/main" id="{88DC19A7-47F3-981F-8CD9-9524C6242337}"/>
              </a:ext>
            </a:extLst>
          </p:cNvPr>
          <p:cNvSpPr>
            <a:spLocks noGrp="1"/>
          </p:cNvSpPr>
          <p:nvPr>
            <p:ph type="pic" sz="quarter" idx="13"/>
          </p:nvPr>
        </p:nvSpPr>
        <p:spPr>
          <a:solidFill>
            <a:schemeClr val="bg2">
              <a:lumMod val="75000"/>
            </a:schemeClr>
          </a:solidFill>
        </p:spPr>
      </p:sp>
      <p:sp>
        <p:nvSpPr>
          <p:cNvPr id="11" name="Picture Placeholder 10">
            <a:extLst>
              <a:ext uri="{FF2B5EF4-FFF2-40B4-BE49-F238E27FC236}">
                <a16:creationId xmlns:a16="http://schemas.microsoft.com/office/drawing/2014/main" id="{B9BE68D8-9484-83E1-0D10-448D22A03963}"/>
              </a:ext>
            </a:extLst>
          </p:cNvPr>
          <p:cNvSpPr>
            <a:spLocks noGrp="1"/>
          </p:cNvSpPr>
          <p:nvPr>
            <p:ph type="pic" sz="quarter" idx="14"/>
          </p:nvPr>
        </p:nvSpPr>
        <p:spPr>
          <a:solidFill>
            <a:schemeClr val="accent2">
              <a:lumMod val="40000"/>
              <a:lumOff val="60000"/>
            </a:schemeClr>
          </a:solidFill>
        </p:spPr>
      </p:sp>
    </p:spTree>
    <p:extLst>
      <p:ext uri="{BB962C8B-B14F-4D97-AF65-F5344CB8AC3E}">
        <p14:creationId xmlns:p14="http://schemas.microsoft.com/office/powerpoint/2010/main" val="359007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0746-508A-839D-B965-CEAC7A6791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2EF91E-6764-4148-2BAE-E7E5F278F10D}"/>
              </a:ext>
            </a:extLst>
          </p:cNvPr>
          <p:cNvSpPr>
            <a:spLocks noGrp="1"/>
          </p:cNvSpPr>
          <p:nvPr>
            <p:ph type="ctrTitle"/>
          </p:nvPr>
        </p:nvSpPr>
        <p:spPr>
          <a:xfrm>
            <a:off x="4819651" y="4572000"/>
            <a:ext cx="5266742" cy="2286000"/>
          </a:xfrm>
        </p:spPr>
        <p:txBody>
          <a:bodyPr>
            <a:normAutofit/>
          </a:bodyPr>
          <a:lstStyle/>
          <a:p>
            <a:r>
              <a:rPr lang="en-US" sz="5400" dirty="0"/>
              <a:t>Key Insights</a:t>
            </a:r>
          </a:p>
        </p:txBody>
      </p:sp>
      <p:pic>
        <p:nvPicPr>
          <p:cNvPr id="18" name="Picture Placeholder 17">
            <a:extLst>
              <a:ext uri="{FF2B5EF4-FFF2-40B4-BE49-F238E27FC236}">
                <a16:creationId xmlns:a16="http://schemas.microsoft.com/office/drawing/2014/main" id="{7F5D3C21-6E79-CF1F-D3B4-6F10EBB93C5E}"/>
              </a:ext>
            </a:extLst>
          </p:cNvPr>
          <p:cNvPicPr>
            <a:picLocks noGrp="1" noChangeAspect="1"/>
          </p:cNvPicPr>
          <p:nvPr>
            <p:ph type="pic" sz="quarter" idx="13"/>
          </p:nvPr>
        </p:nvPicPr>
        <p:blipFill>
          <a:blip r:embed="rId2"/>
          <a:srcRect l="19152" r="19152"/>
          <a:stretch/>
        </p:blipFill>
        <p:spPr>
          <a:xfrm>
            <a:off x="0" y="2"/>
            <a:ext cx="2915897" cy="3150803"/>
          </a:xfrm>
        </p:spPr>
      </p:pic>
      <p:sp>
        <p:nvSpPr>
          <p:cNvPr id="35" name="Freeform: Shape 34">
            <a:extLst>
              <a:ext uri="{FF2B5EF4-FFF2-40B4-BE49-F238E27FC236}">
                <a16:creationId xmlns:a16="http://schemas.microsoft.com/office/drawing/2014/main" id="{0AF62C67-6177-C822-0CDC-C1065E175BD0}"/>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D5833576-99CA-6D0B-1477-4AAE62450B69}"/>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79A8FA5E-3333-C1F1-73E8-0E246F57EACE}"/>
              </a:ext>
            </a:extLst>
          </p:cNvPr>
          <p:cNvSpPr>
            <a:spLocks noGrp="1"/>
          </p:cNvSpPr>
          <p:nvPr>
            <p:ph type="pic" sz="quarter" idx="16"/>
          </p:nvPr>
        </p:nvSpPr>
        <p:spPr>
          <a:solidFill>
            <a:schemeClr val="bg2">
              <a:lumMod val="50000"/>
            </a:schemeClr>
          </a:solidFill>
        </p:spPr>
      </p:sp>
      <p:sp>
        <p:nvSpPr>
          <p:cNvPr id="6" name="Picture Placeholder 5">
            <a:extLst>
              <a:ext uri="{FF2B5EF4-FFF2-40B4-BE49-F238E27FC236}">
                <a16:creationId xmlns:a16="http://schemas.microsoft.com/office/drawing/2014/main" id="{D60A75C2-193A-15F3-2F92-281AAD6CD2F6}"/>
              </a:ext>
            </a:extLst>
          </p:cNvPr>
          <p:cNvSpPr>
            <a:spLocks noGrp="1"/>
          </p:cNvSpPr>
          <p:nvPr>
            <p:ph type="pic" sz="quarter" idx="15"/>
          </p:nvPr>
        </p:nvSpPr>
        <p:spPr>
          <a:solidFill>
            <a:schemeClr val="accent2">
              <a:lumMod val="40000"/>
              <a:lumOff val="60000"/>
            </a:schemeClr>
          </a:solidFill>
        </p:spPr>
      </p:sp>
      <p:sp>
        <p:nvSpPr>
          <p:cNvPr id="8" name="Picture Placeholder 7">
            <a:extLst>
              <a:ext uri="{FF2B5EF4-FFF2-40B4-BE49-F238E27FC236}">
                <a16:creationId xmlns:a16="http://schemas.microsoft.com/office/drawing/2014/main" id="{979E9B80-04AB-3150-E989-4C135F70DBBB}"/>
              </a:ext>
            </a:extLst>
          </p:cNvPr>
          <p:cNvSpPr>
            <a:spLocks noGrp="1"/>
          </p:cNvSpPr>
          <p:nvPr>
            <p:ph type="pic" sz="quarter" idx="14"/>
          </p:nvPr>
        </p:nvSpPr>
        <p:spPr>
          <a:solidFill>
            <a:schemeClr val="accent1"/>
          </a:solidFill>
        </p:spPr>
      </p:sp>
    </p:spTree>
    <p:extLst>
      <p:ext uri="{BB962C8B-B14F-4D97-AF65-F5344CB8AC3E}">
        <p14:creationId xmlns:p14="http://schemas.microsoft.com/office/powerpoint/2010/main" val="376322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9D2E-2164-D32A-93A7-D724842D16D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D8542F9-89F0-13B4-8ED0-52FB785D7A40}"/>
              </a:ext>
            </a:extLst>
          </p:cNvPr>
          <p:cNvSpPr>
            <a:spLocks noGrp="1"/>
          </p:cNvSpPr>
          <p:nvPr>
            <p:ph type="title"/>
          </p:nvPr>
        </p:nvSpPr>
        <p:spPr>
          <a:xfrm>
            <a:off x="584719" y="136525"/>
            <a:ext cx="5334000" cy="1212980"/>
          </a:xfrm>
        </p:spPr>
        <p:txBody>
          <a:bodyPr/>
          <a:lstStyle/>
          <a:p>
            <a:r>
              <a:rPr lang="en-US" dirty="0"/>
              <a:t>Funders</a:t>
            </a:r>
          </a:p>
        </p:txBody>
      </p:sp>
      <p:sp>
        <p:nvSpPr>
          <p:cNvPr id="6" name="Content Placeholder 5">
            <a:extLst>
              <a:ext uri="{FF2B5EF4-FFF2-40B4-BE49-F238E27FC236}">
                <a16:creationId xmlns:a16="http://schemas.microsoft.com/office/drawing/2014/main" id="{283F6596-2960-EF21-AB54-C28A65B7A04E}"/>
              </a:ext>
            </a:extLst>
          </p:cNvPr>
          <p:cNvSpPr>
            <a:spLocks noGrp="1"/>
          </p:cNvSpPr>
          <p:nvPr>
            <p:ph idx="1"/>
          </p:nvPr>
        </p:nvSpPr>
        <p:spPr>
          <a:xfrm>
            <a:off x="584719" y="1623527"/>
            <a:ext cx="2783633" cy="4209259"/>
          </a:xfrm>
        </p:spPr>
        <p:txBody>
          <a:bodyPr>
            <a:normAutofit fontScale="85000" lnSpcReduction="20000"/>
          </a:bodyPr>
          <a:lstStyle/>
          <a:p>
            <a:pPr marL="342900" indent="-342900">
              <a:buFont typeface="Arial" panose="020B0604020202020204" pitchFamily="34" charset="0"/>
              <a:buChar char="•"/>
            </a:pPr>
            <a:r>
              <a:rPr lang="en-US" sz="1900" dirty="0"/>
              <a:t>Government-funded wells were the most common by single entities, but also had the highest failure rate — indicating that quantity alone does not ensure quality.</a:t>
            </a:r>
          </a:p>
          <a:p>
            <a:pPr marL="342900" indent="-342900">
              <a:buFont typeface="Arial" panose="020B0604020202020204" pitchFamily="34" charset="0"/>
              <a:buChar char="•"/>
            </a:pPr>
            <a:r>
              <a:rPr lang="en-US" sz="1900" dirty="0"/>
              <a:t>Small organizations, these include churches, schools, mosques, have contributed the most towards promoting water accessibility across Tanzania.</a:t>
            </a:r>
          </a:p>
          <a:p>
            <a:endParaRPr lang="en-US" dirty="0"/>
          </a:p>
        </p:txBody>
      </p:sp>
      <p:sp>
        <p:nvSpPr>
          <p:cNvPr id="4" name="Footer Placeholder 3">
            <a:extLst>
              <a:ext uri="{FF2B5EF4-FFF2-40B4-BE49-F238E27FC236}">
                <a16:creationId xmlns:a16="http://schemas.microsoft.com/office/drawing/2014/main" id="{FD4C732D-7DE4-2548-E6B8-24200A67DB05}"/>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22FD86EA-552C-4405-1549-252151F2D06E}"/>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13</a:t>
            </a:fld>
            <a:endParaRPr lang="en-US" dirty="0"/>
          </a:p>
        </p:txBody>
      </p:sp>
      <p:sp>
        <p:nvSpPr>
          <p:cNvPr id="14" name="Freeform: Shape 13">
            <a:extLst>
              <a:ext uri="{FF2B5EF4-FFF2-40B4-BE49-F238E27FC236}">
                <a16:creationId xmlns:a16="http://schemas.microsoft.com/office/drawing/2014/main" id="{4F5D8F90-8AA4-44E1-A544-E92DF3F5EF68}"/>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7C39CF55-C1A8-FE30-1D31-3D8F95BCADF7}"/>
              </a:ext>
            </a:extLst>
          </p:cNvPr>
          <p:cNvSpPr>
            <a:spLocks noGrp="1"/>
          </p:cNvSpPr>
          <p:nvPr>
            <p:ph type="pic" sz="quarter" idx="13"/>
          </p:nvPr>
        </p:nvSpPr>
        <p:spPr>
          <a:solidFill>
            <a:schemeClr val="bg2">
              <a:lumMod val="50000"/>
            </a:schemeClr>
          </a:solidFill>
        </p:spPr>
      </p:sp>
      <p:sp>
        <p:nvSpPr>
          <p:cNvPr id="9" name="Picture Placeholder 8">
            <a:extLst>
              <a:ext uri="{FF2B5EF4-FFF2-40B4-BE49-F238E27FC236}">
                <a16:creationId xmlns:a16="http://schemas.microsoft.com/office/drawing/2014/main" id="{8F261A1E-79DE-859D-5B61-47D869667955}"/>
              </a:ext>
            </a:extLst>
          </p:cNvPr>
          <p:cNvSpPr>
            <a:spLocks noGrp="1"/>
          </p:cNvSpPr>
          <p:nvPr>
            <p:ph type="pic" sz="quarter" idx="14"/>
          </p:nvPr>
        </p:nvSpPr>
        <p:spPr>
          <a:solidFill>
            <a:schemeClr val="bg2">
              <a:lumMod val="75000"/>
            </a:schemeClr>
          </a:solidFill>
        </p:spPr>
      </p:sp>
      <p:pic>
        <p:nvPicPr>
          <p:cNvPr id="13" name="Picture 12">
            <a:extLst>
              <a:ext uri="{FF2B5EF4-FFF2-40B4-BE49-F238E27FC236}">
                <a16:creationId xmlns:a16="http://schemas.microsoft.com/office/drawing/2014/main" id="{AF532144-3627-A699-EF73-80C3DA217592}"/>
              </a:ext>
            </a:extLst>
          </p:cNvPr>
          <p:cNvPicPr>
            <a:picLocks noChangeAspect="1"/>
          </p:cNvPicPr>
          <p:nvPr/>
        </p:nvPicPr>
        <p:blipFill>
          <a:blip r:embed="rId2"/>
          <a:stretch>
            <a:fillRect/>
          </a:stretch>
        </p:blipFill>
        <p:spPr>
          <a:xfrm>
            <a:off x="3741576" y="1727317"/>
            <a:ext cx="7865705" cy="4105469"/>
          </a:xfrm>
          <a:prstGeom prst="rect">
            <a:avLst/>
          </a:prstGeom>
        </p:spPr>
      </p:pic>
    </p:spTree>
    <p:extLst>
      <p:ext uri="{BB962C8B-B14F-4D97-AF65-F5344CB8AC3E}">
        <p14:creationId xmlns:p14="http://schemas.microsoft.com/office/powerpoint/2010/main" val="719038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4C868-10C9-C5FB-C4DC-6D569971B9A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CF78AE0-2BE9-9D83-0B3A-E54D70572973}"/>
              </a:ext>
            </a:extLst>
          </p:cNvPr>
          <p:cNvSpPr>
            <a:spLocks noGrp="1"/>
          </p:cNvSpPr>
          <p:nvPr>
            <p:ph type="title"/>
          </p:nvPr>
        </p:nvSpPr>
        <p:spPr>
          <a:xfrm>
            <a:off x="594049" y="136525"/>
            <a:ext cx="5334000" cy="1212980"/>
          </a:xfrm>
        </p:spPr>
        <p:txBody>
          <a:bodyPr/>
          <a:lstStyle/>
          <a:p>
            <a:r>
              <a:rPr lang="en-US" dirty="0"/>
              <a:t>Installers</a:t>
            </a:r>
          </a:p>
        </p:txBody>
      </p:sp>
      <p:sp>
        <p:nvSpPr>
          <p:cNvPr id="6" name="Content Placeholder 5">
            <a:extLst>
              <a:ext uri="{FF2B5EF4-FFF2-40B4-BE49-F238E27FC236}">
                <a16:creationId xmlns:a16="http://schemas.microsoft.com/office/drawing/2014/main" id="{FFDB4DE4-721F-D3AA-01B0-D9CA4A22AEAE}"/>
              </a:ext>
            </a:extLst>
          </p:cNvPr>
          <p:cNvSpPr>
            <a:spLocks noGrp="1"/>
          </p:cNvSpPr>
          <p:nvPr>
            <p:ph idx="1"/>
          </p:nvPr>
        </p:nvSpPr>
        <p:spPr>
          <a:xfrm>
            <a:off x="594050" y="1548881"/>
            <a:ext cx="2695976" cy="4236203"/>
          </a:xfrm>
        </p:spPr>
        <p:txBody>
          <a:bodyPr>
            <a:normAutofit/>
          </a:bodyPr>
          <a:lstStyle/>
          <a:p>
            <a:pPr marL="342900" indent="-342900">
              <a:buFont typeface="Arial" panose="020B0604020202020204" pitchFamily="34" charset="0"/>
              <a:buChar char="•"/>
            </a:pPr>
            <a:r>
              <a:rPr lang="en-US" sz="1600" dirty="0"/>
              <a:t>Wells installed by the District Water Engineer had the longest-lasting functionality, highlighting the importance of technical expertise.</a:t>
            </a:r>
          </a:p>
          <a:p>
            <a:pPr marL="342900" indent="-342900">
              <a:buFont typeface="Arial" panose="020B0604020202020204" pitchFamily="34" charset="0"/>
              <a:buChar char="•"/>
            </a:pPr>
            <a:r>
              <a:rPr lang="en-US" sz="1600" dirty="0"/>
              <a:t>Wells installed by the communities also had longer-lasting functionality, in contrast to the ones built by the government.</a:t>
            </a:r>
          </a:p>
          <a:p>
            <a:pPr marL="342900" indent="-342900">
              <a:buFont typeface="Arial" panose="020B0604020202020204" pitchFamily="34" charset="0"/>
              <a:buChar char="•"/>
            </a:pPr>
            <a:endParaRPr lang="en-US" sz="2300" dirty="0"/>
          </a:p>
          <a:p>
            <a:endParaRPr lang="en-US" dirty="0"/>
          </a:p>
        </p:txBody>
      </p:sp>
      <p:sp>
        <p:nvSpPr>
          <p:cNvPr id="4" name="Footer Placeholder 3">
            <a:extLst>
              <a:ext uri="{FF2B5EF4-FFF2-40B4-BE49-F238E27FC236}">
                <a16:creationId xmlns:a16="http://schemas.microsoft.com/office/drawing/2014/main" id="{24276D4A-99BC-4D33-9C9A-A9B1A4DD3109}"/>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1AA09FAF-BA12-A1C3-3484-B7B20FC99479}"/>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14</a:t>
            </a:fld>
            <a:endParaRPr lang="en-US" dirty="0"/>
          </a:p>
        </p:txBody>
      </p:sp>
      <p:sp>
        <p:nvSpPr>
          <p:cNvPr id="14" name="Freeform: Shape 13">
            <a:extLst>
              <a:ext uri="{FF2B5EF4-FFF2-40B4-BE49-F238E27FC236}">
                <a16:creationId xmlns:a16="http://schemas.microsoft.com/office/drawing/2014/main" id="{37A0ABBD-14E6-4D33-7D89-062C41E8248C}"/>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5FA7FCB4-51F1-AA02-C97B-F8A73EAEECAA}"/>
              </a:ext>
            </a:extLst>
          </p:cNvPr>
          <p:cNvSpPr>
            <a:spLocks noGrp="1"/>
          </p:cNvSpPr>
          <p:nvPr>
            <p:ph type="pic" sz="quarter" idx="13"/>
          </p:nvPr>
        </p:nvSpPr>
        <p:spPr>
          <a:solidFill>
            <a:schemeClr val="bg2">
              <a:lumMod val="50000"/>
            </a:schemeClr>
          </a:solidFill>
        </p:spPr>
      </p:sp>
      <p:sp>
        <p:nvSpPr>
          <p:cNvPr id="9" name="Picture Placeholder 8">
            <a:extLst>
              <a:ext uri="{FF2B5EF4-FFF2-40B4-BE49-F238E27FC236}">
                <a16:creationId xmlns:a16="http://schemas.microsoft.com/office/drawing/2014/main" id="{FA6CEE10-9B07-EDE6-61C5-9C4202176E92}"/>
              </a:ext>
            </a:extLst>
          </p:cNvPr>
          <p:cNvSpPr>
            <a:spLocks noGrp="1"/>
          </p:cNvSpPr>
          <p:nvPr>
            <p:ph type="pic" sz="quarter" idx="14"/>
          </p:nvPr>
        </p:nvSpPr>
        <p:spPr>
          <a:solidFill>
            <a:schemeClr val="bg2">
              <a:lumMod val="75000"/>
            </a:schemeClr>
          </a:solidFill>
        </p:spPr>
      </p:sp>
      <p:pic>
        <p:nvPicPr>
          <p:cNvPr id="8" name="Picture 7">
            <a:extLst>
              <a:ext uri="{FF2B5EF4-FFF2-40B4-BE49-F238E27FC236}">
                <a16:creationId xmlns:a16="http://schemas.microsoft.com/office/drawing/2014/main" id="{00F43EC1-AFE4-67E6-8CCB-F17304CFABDA}"/>
              </a:ext>
            </a:extLst>
          </p:cNvPr>
          <p:cNvPicPr>
            <a:picLocks noChangeAspect="1"/>
          </p:cNvPicPr>
          <p:nvPr/>
        </p:nvPicPr>
        <p:blipFill>
          <a:blip r:embed="rId2"/>
          <a:stretch>
            <a:fillRect/>
          </a:stretch>
        </p:blipFill>
        <p:spPr>
          <a:xfrm>
            <a:off x="3554963" y="1735494"/>
            <a:ext cx="8042987" cy="4049591"/>
          </a:xfrm>
          <a:prstGeom prst="rect">
            <a:avLst/>
          </a:prstGeom>
        </p:spPr>
      </p:pic>
    </p:spTree>
    <p:extLst>
      <p:ext uri="{BB962C8B-B14F-4D97-AF65-F5344CB8AC3E}">
        <p14:creationId xmlns:p14="http://schemas.microsoft.com/office/powerpoint/2010/main" val="2471162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2E69-FFA5-4A50-1DD6-56AE6788B1C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528963-6AEE-1313-97A8-93B46075052B}"/>
              </a:ext>
            </a:extLst>
          </p:cNvPr>
          <p:cNvSpPr>
            <a:spLocks noGrp="1"/>
          </p:cNvSpPr>
          <p:nvPr>
            <p:ph type="title"/>
          </p:nvPr>
        </p:nvSpPr>
        <p:spPr>
          <a:xfrm>
            <a:off x="640702" y="230856"/>
            <a:ext cx="5334000" cy="1428198"/>
          </a:xfrm>
        </p:spPr>
        <p:txBody>
          <a:bodyPr>
            <a:normAutofit/>
          </a:bodyPr>
          <a:lstStyle/>
          <a:p>
            <a:r>
              <a:rPr lang="en-US" dirty="0"/>
              <a:t>Extraction Types and Water Sources</a:t>
            </a:r>
          </a:p>
        </p:txBody>
      </p:sp>
      <p:sp>
        <p:nvSpPr>
          <p:cNvPr id="6" name="Content Placeholder 5">
            <a:extLst>
              <a:ext uri="{FF2B5EF4-FFF2-40B4-BE49-F238E27FC236}">
                <a16:creationId xmlns:a16="http://schemas.microsoft.com/office/drawing/2014/main" id="{368BB329-3948-318F-8C77-AF368389FC91}"/>
              </a:ext>
            </a:extLst>
          </p:cNvPr>
          <p:cNvSpPr>
            <a:spLocks noGrp="1"/>
          </p:cNvSpPr>
          <p:nvPr>
            <p:ph idx="1"/>
          </p:nvPr>
        </p:nvSpPr>
        <p:spPr>
          <a:xfrm>
            <a:off x="640702" y="1659055"/>
            <a:ext cx="2589551" cy="3985966"/>
          </a:xfrm>
        </p:spPr>
        <p:txBody>
          <a:bodyPr>
            <a:normAutofit fontScale="92500" lnSpcReduction="20000"/>
          </a:bodyPr>
          <a:lstStyle/>
          <a:p>
            <a:pPr marL="342900" indent="-342900">
              <a:buFont typeface="Arial" panose="020B0604020202020204" pitchFamily="34" charset="0"/>
              <a:buChar char="•"/>
            </a:pPr>
            <a:r>
              <a:rPr lang="en-US" sz="1700" dirty="0"/>
              <a:t>Gravity-fed and hand pump extraction methods were the most effective extraction types, and had the highest numbers of functioning wells.</a:t>
            </a:r>
          </a:p>
          <a:p>
            <a:pPr marL="342900" indent="-342900">
              <a:buFont typeface="Arial" panose="020B0604020202020204" pitchFamily="34" charset="0"/>
              <a:buChar char="•"/>
            </a:pPr>
            <a:r>
              <a:rPr lang="en-US" sz="1700" dirty="0"/>
              <a:t>Additionally, spring-based water sources were strongly associated with longer-lasting well performance.</a:t>
            </a:r>
          </a:p>
          <a:p>
            <a:pPr marL="342900" indent="-342900">
              <a:buFont typeface="Arial" panose="020B0604020202020204" pitchFamily="34" charset="0"/>
              <a:buChar char="•"/>
            </a:pPr>
            <a:endParaRPr lang="en-US" sz="1700" dirty="0"/>
          </a:p>
          <a:p>
            <a:endParaRPr lang="en-US" dirty="0"/>
          </a:p>
        </p:txBody>
      </p:sp>
      <p:sp>
        <p:nvSpPr>
          <p:cNvPr id="4" name="Footer Placeholder 3">
            <a:extLst>
              <a:ext uri="{FF2B5EF4-FFF2-40B4-BE49-F238E27FC236}">
                <a16:creationId xmlns:a16="http://schemas.microsoft.com/office/drawing/2014/main" id="{BBCABFF8-9133-DC6B-8726-00DABADA900C}"/>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489B1544-9958-0199-ED09-31AEA7075D3E}"/>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15</a:t>
            </a:fld>
            <a:endParaRPr lang="en-US" dirty="0"/>
          </a:p>
        </p:txBody>
      </p:sp>
      <p:sp>
        <p:nvSpPr>
          <p:cNvPr id="14" name="Freeform: Shape 13">
            <a:extLst>
              <a:ext uri="{FF2B5EF4-FFF2-40B4-BE49-F238E27FC236}">
                <a16:creationId xmlns:a16="http://schemas.microsoft.com/office/drawing/2014/main" id="{27149911-C2C3-2C5B-882F-1A3901288A39}"/>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5D241D22-264A-3EF1-2DE1-BB8345C5CB74}"/>
              </a:ext>
            </a:extLst>
          </p:cNvPr>
          <p:cNvSpPr>
            <a:spLocks noGrp="1"/>
          </p:cNvSpPr>
          <p:nvPr>
            <p:ph type="pic" sz="quarter" idx="13"/>
          </p:nvPr>
        </p:nvSpPr>
        <p:spPr>
          <a:solidFill>
            <a:schemeClr val="bg2">
              <a:lumMod val="50000"/>
            </a:schemeClr>
          </a:solidFill>
        </p:spPr>
      </p:sp>
      <p:sp>
        <p:nvSpPr>
          <p:cNvPr id="9" name="Picture Placeholder 8">
            <a:extLst>
              <a:ext uri="{FF2B5EF4-FFF2-40B4-BE49-F238E27FC236}">
                <a16:creationId xmlns:a16="http://schemas.microsoft.com/office/drawing/2014/main" id="{1E1DDD57-8D7E-759C-3925-5DB91CA3D4DD}"/>
              </a:ext>
            </a:extLst>
          </p:cNvPr>
          <p:cNvSpPr>
            <a:spLocks noGrp="1"/>
          </p:cNvSpPr>
          <p:nvPr>
            <p:ph type="pic" sz="quarter" idx="14"/>
          </p:nvPr>
        </p:nvSpPr>
        <p:spPr>
          <a:solidFill>
            <a:schemeClr val="bg2">
              <a:lumMod val="75000"/>
            </a:schemeClr>
          </a:solidFill>
        </p:spPr>
      </p:sp>
      <p:pic>
        <p:nvPicPr>
          <p:cNvPr id="8" name="Picture 7">
            <a:extLst>
              <a:ext uri="{FF2B5EF4-FFF2-40B4-BE49-F238E27FC236}">
                <a16:creationId xmlns:a16="http://schemas.microsoft.com/office/drawing/2014/main" id="{CBABA6EB-B7EB-3D13-B8F1-5C3581A43F7D}"/>
              </a:ext>
            </a:extLst>
          </p:cNvPr>
          <p:cNvPicPr>
            <a:picLocks noChangeAspect="1"/>
          </p:cNvPicPr>
          <p:nvPr/>
        </p:nvPicPr>
        <p:blipFill>
          <a:blip r:embed="rId2"/>
          <a:stretch>
            <a:fillRect/>
          </a:stretch>
        </p:blipFill>
        <p:spPr>
          <a:xfrm>
            <a:off x="3713585" y="1659054"/>
            <a:ext cx="7828382" cy="3985965"/>
          </a:xfrm>
          <a:prstGeom prst="rect">
            <a:avLst/>
          </a:prstGeom>
        </p:spPr>
      </p:pic>
    </p:spTree>
    <p:extLst>
      <p:ext uri="{BB962C8B-B14F-4D97-AF65-F5344CB8AC3E}">
        <p14:creationId xmlns:p14="http://schemas.microsoft.com/office/powerpoint/2010/main" val="4414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2BDC4-50D4-5D18-7D6B-97DB2B74C90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EEF5681-FA85-5A89-4DE9-9B922C70D6C3}"/>
              </a:ext>
            </a:extLst>
          </p:cNvPr>
          <p:cNvSpPr>
            <a:spLocks noGrp="1"/>
          </p:cNvSpPr>
          <p:nvPr>
            <p:ph type="title"/>
          </p:nvPr>
        </p:nvSpPr>
        <p:spPr>
          <a:xfrm>
            <a:off x="622041" y="136525"/>
            <a:ext cx="5334000" cy="1212980"/>
          </a:xfrm>
        </p:spPr>
        <p:txBody>
          <a:bodyPr/>
          <a:lstStyle/>
          <a:p>
            <a:r>
              <a:rPr lang="en-US" dirty="0"/>
              <a:t>Important Features</a:t>
            </a:r>
          </a:p>
        </p:txBody>
      </p:sp>
      <p:sp>
        <p:nvSpPr>
          <p:cNvPr id="6" name="Content Placeholder 5">
            <a:extLst>
              <a:ext uri="{FF2B5EF4-FFF2-40B4-BE49-F238E27FC236}">
                <a16:creationId xmlns:a16="http://schemas.microsoft.com/office/drawing/2014/main" id="{33147044-E18B-5E34-F56F-5EEA4370DAE8}"/>
              </a:ext>
            </a:extLst>
          </p:cNvPr>
          <p:cNvSpPr>
            <a:spLocks noGrp="1"/>
          </p:cNvSpPr>
          <p:nvPr>
            <p:ph idx="1"/>
          </p:nvPr>
        </p:nvSpPr>
        <p:spPr>
          <a:xfrm>
            <a:off x="679540" y="1681162"/>
            <a:ext cx="3099358" cy="3963858"/>
          </a:xfrm>
        </p:spPr>
        <p:txBody>
          <a:bodyPr>
            <a:normAutofit/>
          </a:bodyPr>
          <a:lstStyle/>
          <a:p>
            <a:pPr marL="342900" indent="-342900">
              <a:buFont typeface="Arial" panose="020B0604020202020204" pitchFamily="34" charset="0"/>
              <a:buChar char="•"/>
            </a:pPr>
            <a:r>
              <a:rPr lang="en-US" sz="1600" dirty="0"/>
              <a:t>Certain features such as extraction type, installer, region, and source type played a significant role in predicting well functionality.</a:t>
            </a:r>
          </a:p>
          <a:p>
            <a:endParaRPr lang="en-US" dirty="0"/>
          </a:p>
        </p:txBody>
      </p:sp>
      <p:sp>
        <p:nvSpPr>
          <p:cNvPr id="4" name="Footer Placeholder 3">
            <a:extLst>
              <a:ext uri="{FF2B5EF4-FFF2-40B4-BE49-F238E27FC236}">
                <a16:creationId xmlns:a16="http://schemas.microsoft.com/office/drawing/2014/main" id="{17E092BD-03B4-3AA1-9D61-B51E22E44246}"/>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2711AA6F-6343-7EB6-0841-F55A5A1F1DD5}"/>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16</a:t>
            </a:fld>
            <a:endParaRPr lang="en-US" dirty="0"/>
          </a:p>
        </p:txBody>
      </p:sp>
      <p:sp>
        <p:nvSpPr>
          <p:cNvPr id="14" name="Freeform: Shape 13">
            <a:extLst>
              <a:ext uri="{FF2B5EF4-FFF2-40B4-BE49-F238E27FC236}">
                <a16:creationId xmlns:a16="http://schemas.microsoft.com/office/drawing/2014/main" id="{E0FD1F79-57D3-D39B-7A14-63BF517DBA25}"/>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4AB3D9B6-DE84-B1BE-F6FD-EF6B2561EBE5}"/>
              </a:ext>
            </a:extLst>
          </p:cNvPr>
          <p:cNvSpPr>
            <a:spLocks noGrp="1"/>
          </p:cNvSpPr>
          <p:nvPr>
            <p:ph type="pic" sz="quarter" idx="13"/>
          </p:nvPr>
        </p:nvSpPr>
        <p:spPr>
          <a:solidFill>
            <a:schemeClr val="bg2">
              <a:lumMod val="50000"/>
            </a:schemeClr>
          </a:solidFill>
        </p:spPr>
      </p:sp>
      <p:sp>
        <p:nvSpPr>
          <p:cNvPr id="9" name="Picture Placeholder 8">
            <a:extLst>
              <a:ext uri="{FF2B5EF4-FFF2-40B4-BE49-F238E27FC236}">
                <a16:creationId xmlns:a16="http://schemas.microsoft.com/office/drawing/2014/main" id="{07FDD7B8-70C5-93BB-3DF3-BE5F2CA9001B}"/>
              </a:ext>
            </a:extLst>
          </p:cNvPr>
          <p:cNvSpPr>
            <a:spLocks noGrp="1"/>
          </p:cNvSpPr>
          <p:nvPr>
            <p:ph type="pic" sz="quarter" idx="14"/>
          </p:nvPr>
        </p:nvSpPr>
        <p:spPr>
          <a:solidFill>
            <a:schemeClr val="bg2">
              <a:lumMod val="75000"/>
            </a:schemeClr>
          </a:solidFill>
        </p:spPr>
      </p:sp>
      <p:pic>
        <p:nvPicPr>
          <p:cNvPr id="8" name="Picture 7">
            <a:extLst>
              <a:ext uri="{FF2B5EF4-FFF2-40B4-BE49-F238E27FC236}">
                <a16:creationId xmlns:a16="http://schemas.microsoft.com/office/drawing/2014/main" id="{6239C9E1-47D3-5AD4-50CF-D062FD3B4C3B}"/>
              </a:ext>
            </a:extLst>
          </p:cNvPr>
          <p:cNvPicPr>
            <a:picLocks noChangeAspect="1"/>
          </p:cNvPicPr>
          <p:nvPr/>
        </p:nvPicPr>
        <p:blipFill>
          <a:blip r:embed="rId2"/>
          <a:stretch>
            <a:fillRect/>
          </a:stretch>
        </p:blipFill>
        <p:spPr>
          <a:xfrm>
            <a:off x="3930324" y="1681163"/>
            <a:ext cx="7582136" cy="3963858"/>
          </a:xfrm>
          <a:prstGeom prst="rect">
            <a:avLst/>
          </a:prstGeom>
        </p:spPr>
      </p:pic>
    </p:spTree>
    <p:extLst>
      <p:ext uri="{BB962C8B-B14F-4D97-AF65-F5344CB8AC3E}">
        <p14:creationId xmlns:p14="http://schemas.microsoft.com/office/powerpoint/2010/main" val="116314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6B7A7-0666-CD6C-4CC0-BBFA3844F8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982715-6C30-424B-EA93-8056DE75275C}"/>
              </a:ext>
            </a:extLst>
          </p:cNvPr>
          <p:cNvSpPr>
            <a:spLocks noGrp="1"/>
          </p:cNvSpPr>
          <p:nvPr>
            <p:ph type="ctrTitle"/>
          </p:nvPr>
        </p:nvSpPr>
        <p:spPr>
          <a:xfrm>
            <a:off x="4819650" y="4572000"/>
            <a:ext cx="5733272" cy="2286000"/>
          </a:xfrm>
        </p:spPr>
        <p:txBody>
          <a:bodyPr>
            <a:normAutofit/>
          </a:bodyPr>
          <a:lstStyle/>
          <a:p>
            <a:r>
              <a:rPr lang="en-US" sz="5400" dirty="0"/>
              <a:t>Recommendations</a:t>
            </a:r>
          </a:p>
        </p:txBody>
      </p:sp>
      <p:pic>
        <p:nvPicPr>
          <p:cNvPr id="18" name="Picture Placeholder 17">
            <a:extLst>
              <a:ext uri="{FF2B5EF4-FFF2-40B4-BE49-F238E27FC236}">
                <a16:creationId xmlns:a16="http://schemas.microsoft.com/office/drawing/2014/main" id="{17780306-84EC-24B6-6C10-58A7EC1AE473}"/>
              </a:ext>
            </a:extLst>
          </p:cNvPr>
          <p:cNvPicPr>
            <a:picLocks noGrp="1" noChangeAspect="1"/>
          </p:cNvPicPr>
          <p:nvPr>
            <p:ph type="pic" sz="quarter" idx="13"/>
          </p:nvPr>
        </p:nvPicPr>
        <p:blipFill>
          <a:blip r:embed="rId2"/>
          <a:srcRect l="19152" r="19152"/>
          <a:stretch/>
        </p:blipFill>
        <p:spPr>
          <a:xfrm>
            <a:off x="0" y="2"/>
            <a:ext cx="2915897" cy="3150803"/>
          </a:xfrm>
        </p:spPr>
      </p:pic>
      <p:sp>
        <p:nvSpPr>
          <p:cNvPr id="35" name="Freeform: Shape 34">
            <a:extLst>
              <a:ext uri="{FF2B5EF4-FFF2-40B4-BE49-F238E27FC236}">
                <a16:creationId xmlns:a16="http://schemas.microsoft.com/office/drawing/2014/main" id="{6B95D35D-A51E-172F-CC52-5CC515A77DFE}"/>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3FFFAE7F-4D74-1951-1697-634D36AA2663}"/>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C76BD71B-977B-099B-F7EB-9CDCCA904D45}"/>
              </a:ext>
            </a:extLst>
          </p:cNvPr>
          <p:cNvSpPr>
            <a:spLocks noGrp="1"/>
          </p:cNvSpPr>
          <p:nvPr>
            <p:ph type="pic" sz="quarter" idx="16"/>
          </p:nvPr>
        </p:nvSpPr>
        <p:spPr>
          <a:solidFill>
            <a:schemeClr val="bg2">
              <a:lumMod val="50000"/>
            </a:schemeClr>
          </a:solidFill>
        </p:spPr>
      </p:sp>
      <p:sp>
        <p:nvSpPr>
          <p:cNvPr id="6" name="Picture Placeholder 5">
            <a:extLst>
              <a:ext uri="{FF2B5EF4-FFF2-40B4-BE49-F238E27FC236}">
                <a16:creationId xmlns:a16="http://schemas.microsoft.com/office/drawing/2014/main" id="{82471010-0D16-1DB3-965A-E6A7BAFCE9C3}"/>
              </a:ext>
            </a:extLst>
          </p:cNvPr>
          <p:cNvSpPr>
            <a:spLocks noGrp="1"/>
          </p:cNvSpPr>
          <p:nvPr>
            <p:ph type="pic" sz="quarter" idx="15"/>
          </p:nvPr>
        </p:nvSpPr>
        <p:spPr>
          <a:solidFill>
            <a:schemeClr val="accent2">
              <a:lumMod val="40000"/>
              <a:lumOff val="60000"/>
            </a:schemeClr>
          </a:solidFill>
        </p:spPr>
      </p:sp>
      <p:sp>
        <p:nvSpPr>
          <p:cNvPr id="8" name="Picture Placeholder 7">
            <a:extLst>
              <a:ext uri="{FF2B5EF4-FFF2-40B4-BE49-F238E27FC236}">
                <a16:creationId xmlns:a16="http://schemas.microsoft.com/office/drawing/2014/main" id="{56ED45C3-4641-F83E-AFE2-6C318DBCB24B}"/>
              </a:ext>
            </a:extLst>
          </p:cNvPr>
          <p:cNvSpPr>
            <a:spLocks noGrp="1"/>
          </p:cNvSpPr>
          <p:nvPr>
            <p:ph type="pic" sz="quarter" idx="14"/>
          </p:nvPr>
        </p:nvSpPr>
        <p:spPr>
          <a:solidFill>
            <a:schemeClr val="accent1"/>
          </a:solidFill>
        </p:spPr>
      </p:sp>
    </p:spTree>
    <p:extLst>
      <p:ext uri="{BB962C8B-B14F-4D97-AF65-F5344CB8AC3E}">
        <p14:creationId xmlns:p14="http://schemas.microsoft.com/office/powerpoint/2010/main" val="127194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fld id="{EA9335C4-4A93-4140-BEA2-97F6BEDCD3B7}" type="datetime1">
              <a:rPr lang="en-US" smtClean="0"/>
              <a:pPr/>
              <a:t>7/21/2025</a:t>
            </a:fld>
            <a:endParaRPr lang="en-US" dirty="0"/>
          </a:p>
        </p:txBody>
      </p:sp>
      <p:sp>
        <p:nvSpPr>
          <p:cNvPr id="3" name="Footer Placeholder 2">
            <a:extLst>
              <a:ext uri="{FF2B5EF4-FFF2-40B4-BE49-F238E27FC236}">
                <a16:creationId xmlns:a16="http://schemas.microsoft.com/office/drawing/2014/main" id="{5038E30A-427D-4071-957E-8261597E506C}"/>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18</a:t>
            </a:fld>
            <a:endParaRPr lang="en-US" dirty="0"/>
          </a:p>
        </p:txBody>
      </p:sp>
      <p:sp>
        <p:nvSpPr>
          <p:cNvPr id="58" name="Freeform: Shape 57">
            <a:extLst>
              <a:ext uri="{FF2B5EF4-FFF2-40B4-BE49-F238E27FC236}">
                <a16:creationId xmlns:a16="http://schemas.microsoft.com/office/drawing/2014/main" id="{2E15A2B6-8566-44EC-A8C8-8A72969118F9}"/>
              </a:ext>
              <a:ext uri="{C183D7F6-B498-43B3-948B-1728B52AA6E4}">
                <adec:decorative xmlns:adec="http://schemas.microsoft.com/office/drawing/2017/decorative" val="1"/>
              </a:ext>
            </a:extLst>
          </p:cNvPr>
          <p:cNvSpPr/>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7" name="Picture Placeholder 6">
            <a:extLst>
              <a:ext uri="{FF2B5EF4-FFF2-40B4-BE49-F238E27FC236}">
                <a16:creationId xmlns:a16="http://schemas.microsoft.com/office/drawing/2014/main" id="{9872EDBA-7397-8E2E-83BF-2723C70C4C2B}"/>
              </a:ext>
            </a:extLst>
          </p:cNvPr>
          <p:cNvSpPr>
            <a:spLocks noGrp="1"/>
          </p:cNvSpPr>
          <p:nvPr>
            <p:ph type="pic" sz="quarter" idx="13"/>
          </p:nvPr>
        </p:nvSpPr>
        <p:spPr>
          <a:solidFill>
            <a:schemeClr val="bg2">
              <a:lumMod val="50000"/>
            </a:schemeClr>
          </a:solidFill>
        </p:spPr>
      </p:sp>
      <p:sp>
        <p:nvSpPr>
          <p:cNvPr id="8" name="Picture Placeholder 7">
            <a:extLst>
              <a:ext uri="{FF2B5EF4-FFF2-40B4-BE49-F238E27FC236}">
                <a16:creationId xmlns:a16="http://schemas.microsoft.com/office/drawing/2014/main" id="{2FC29FAC-77E2-6235-CDF7-234A52FA3CDA}"/>
              </a:ext>
            </a:extLst>
          </p:cNvPr>
          <p:cNvSpPr>
            <a:spLocks noGrp="1"/>
          </p:cNvSpPr>
          <p:nvPr>
            <p:ph type="pic" sz="quarter" idx="14"/>
          </p:nvPr>
        </p:nvSpPr>
        <p:spPr>
          <a:solidFill>
            <a:schemeClr val="bg2">
              <a:lumMod val="75000"/>
            </a:schemeClr>
          </a:solidFill>
        </p:spPr>
      </p:sp>
      <p:sp>
        <p:nvSpPr>
          <p:cNvPr id="14" name="Content Placeholder 3">
            <a:extLst>
              <a:ext uri="{FF2B5EF4-FFF2-40B4-BE49-F238E27FC236}">
                <a16:creationId xmlns:a16="http://schemas.microsoft.com/office/drawing/2014/main" id="{1FFB071A-5C51-2593-5D61-F5B25CDD6524}"/>
              </a:ext>
            </a:extLst>
          </p:cNvPr>
          <p:cNvSpPr txBox="1">
            <a:spLocks/>
          </p:cNvSpPr>
          <p:nvPr/>
        </p:nvSpPr>
        <p:spPr>
          <a:xfrm>
            <a:off x="464830" y="564774"/>
            <a:ext cx="8255641" cy="5414200"/>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1600" b="1" dirty="0"/>
              <a:t>Enhance government accountability in project execution.</a:t>
            </a:r>
          </a:p>
          <a:p>
            <a:r>
              <a:rPr lang="en-US" sz="1600" dirty="0"/>
              <a:t>We recommend that the Tanzanian government establish monitoring frameworks for government-funded wells to ensure installations follow quality assurance protocols and receive proper maintenance.</a:t>
            </a:r>
          </a:p>
          <a:p>
            <a:pPr marL="285750" indent="-285750">
              <a:buFont typeface="Arial" panose="020B0604020202020204" pitchFamily="34" charset="0"/>
              <a:buChar char="•"/>
            </a:pPr>
            <a:r>
              <a:rPr lang="en-US" sz="1600" b="1" dirty="0"/>
              <a:t>Standardize installations through certified professionals.</a:t>
            </a:r>
          </a:p>
          <a:p>
            <a:r>
              <a:rPr lang="en-US" sz="1600" dirty="0"/>
              <a:t>We recommend that all wells, especially those funded by public or NGO sources, be installed under the supervision of certified District Water Engineers.</a:t>
            </a:r>
          </a:p>
          <a:p>
            <a:pPr marL="285750" indent="-285750">
              <a:buFont typeface="Arial" panose="020B0604020202020204" pitchFamily="34" charset="0"/>
              <a:buChar char="•"/>
            </a:pPr>
            <a:r>
              <a:rPr lang="en-US" sz="1600" b="1" dirty="0"/>
              <a:t>Adopt gravity-based extraction systems wherever viable.</a:t>
            </a:r>
          </a:p>
          <a:p>
            <a:r>
              <a:rPr lang="en-US" sz="1600" dirty="0"/>
              <a:t>Given their durability and low maintenance, gravity-fed wells should be prioritized, particularly in regions where topography supports them.</a:t>
            </a:r>
          </a:p>
          <a:p>
            <a:pPr marL="285750" indent="-285750">
              <a:buFont typeface="Arial" panose="020B0604020202020204" pitchFamily="34" charset="0"/>
              <a:buChar char="•"/>
            </a:pPr>
            <a:r>
              <a:rPr lang="en-US" sz="1600" b="1" dirty="0"/>
              <a:t>Prioritize spring sources during site selection.</a:t>
            </a:r>
          </a:p>
          <a:p>
            <a:r>
              <a:rPr lang="en-US" sz="1600" dirty="0"/>
              <a:t>Water source plays a critical role in the longevity of a well. Therefore, we recommend that water sourcing should be more deliberate. Feasibility studies should assess whether natural springs are available and accessible before selecting a site.</a:t>
            </a:r>
          </a:p>
          <a:p>
            <a:endParaRPr lang="en-US" sz="1600" b="1" dirty="0"/>
          </a:p>
        </p:txBody>
      </p:sp>
    </p:spTree>
    <p:extLst>
      <p:ext uri="{BB962C8B-B14F-4D97-AF65-F5344CB8AC3E}">
        <p14:creationId xmlns:p14="http://schemas.microsoft.com/office/powerpoint/2010/main" val="284765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AF89CD-F3F9-40F6-939A-840F4569201C}"/>
              </a:ext>
            </a:extLst>
          </p:cNvPr>
          <p:cNvSpPr>
            <a:spLocks noGrp="1"/>
          </p:cNvSpPr>
          <p:nvPr>
            <p:ph type="title"/>
          </p:nvPr>
        </p:nvSpPr>
        <p:spPr>
          <a:xfrm>
            <a:off x="650032" y="631823"/>
            <a:ext cx="5334000" cy="1524000"/>
          </a:xfrm>
        </p:spPr>
        <p:txBody>
          <a:bodyPr/>
          <a:lstStyle/>
          <a:p>
            <a:r>
              <a:rPr lang="en-US" dirty="0"/>
              <a:t>Summary</a:t>
            </a:r>
          </a:p>
        </p:txBody>
      </p:sp>
      <p:sp>
        <p:nvSpPr>
          <p:cNvPr id="6" name="Content Placeholder 5">
            <a:extLst>
              <a:ext uri="{FF2B5EF4-FFF2-40B4-BE49-F238E27FC236}">
                <a16:creationId xmlns:a16="http://schemas.microsoft.com/office/drawing/2014/main" id="{EC896496-4BA0-472A-993B-7FA4D3681B47}"/>
              </a:ext>
            </a:extLst>
          </p:cNvPr>
          <p:cNvSpPr>
            <a:spLocks noGrp="1"/>
          </p:cNvSpPr>
          <p:nvPr>
            <p:ph idx="1"/>
          </p:nvPr>
        </p:nvSpPr>
        <p:spPr>
          <a:xfrm>
            <a:off x="762000" y="1828801"/>
            <a:ext cx="5334000" cy="4267198"/>
          </a:xfrm>
        </p:spPr>
        <p:txBody>
          <a:bodyPr>
            <a:normAutofit/>
          </a:bodyPr>
          <a:lstStyle/>
          <a:p>
            <a:r>
              <a:rPr lang="en-US" sz="1600" dirty="0"/>
              <a:t>Machine Learning can enhance water access, and while further improvements are always possible, the current model provides a solid foundation for decision making and resource allocation, and represents a strong first step towards sustainable water access using data science.</a:t>
            </a:r>
          </a:p>
          <a:p>
            <a:r>
              <a:rPr lang="en-US" sz="1600" dirty="0"/>
              <a:t>The next step is deployment, with the current model, the Tanzanian government can begin monitoring their past projects, allocating resources to places needed and start planning their next projects.</a:t>
            </a:r>
          </a:p>
          <a:p>
            <a:endParaRPr lang="en-US" sz="1600" dirty="0"/>
          </a:p>
          <a:p>
            <a:r>
              <a:rPr lang="en-US" sz="1600" i="1" dirty="0"/>
              <a:t>“Water is just not a basic need, water is </a:t>
            </a:r>
            <a:r>
              <a:rPr lang="en-US" sz="1600" b="1" i="1" dirty="0"/>
              <a:t>LIFE!”</a:t>
            </a:r>
          </a:p>
        </p:txBody>
      </p:sp>
      <p:sp>
        <p:nvSpPr>
          <p:cNvPr id="4" name="Footer Placeholder 3">
            <a:extLst>
              <a:ext uri="{FF2B5EF4-FFF2-40B4-BE49-F238E27FC236}">
                <a16:creationId xmlns:a16="http://schemas.microsoft.com/office/drawing/2014/main" id="{B1AD82FA-B60A-4BCE-B70D-916D0D4F0163}"/>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5" name="Slide Number Placeholder 4">
            <a:extLst>
              <a:ext uri="{FF2B5EF4-FFF2-40B4-BE49-F238E27FC236}">
                <a16:creationId xmlns:a16="http://schemas.microsoft.com/office/drawing/2014/main" id="{B1ACB9B2-2869-4919-8264-DE5ADE141168}"/>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19</a:t>
            </a:fld>
            <a:endParaRPr lang="en-US" dirty="0"/>
          </a:p>
        </p:txBody>
      </p:sp>
      <p:sp>
        <p:nvSpPr>
          <p:cNvPr id="14" name="Freeform: Shape 13">
            <a:extLst>
              <a:ext uri="{FF2B5EF4-FFF2-40B4-BE49-F238E27FC236}">
                <a16:creationId xmlns:a16="http://schemas.microsoft.com/office/drawing/2014/main" id="{FEA3BCB6-65D7-413C-9C17-C82003C8252A}"/>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9" name="Picture Placeholder 8">
            <a:extLst>
              <a:ext uri="{FF2B5EF4-FFF2-40B4-BE49-F238E27FC236}">
                <a16:creationId xmlns:a16="http://schemas.microsoft.com/office/drawing/2014/main" id="{514F3A48-45E1-5AF2-E73B-D1037D1FBD86}"/>
              </a:ext>
            </a:extLst>
          </p:cNvPr>
          <p:cNvSpPr>
            <a:spLocks noGrp="1"/>
          </p:cNvSpPr>
          <p:nvPr>
            <p:ph type="pic" sz="quarter" idx="13"/>
          </p:nvPr>
        </p:nvSpPr>
        <p:spPr>
          <a:solidFill>
            <a:schemeClr val="bg2">
              <a:lumMod val="75000"/>
            </a:schemeClr>
          </a:solidFill>
        </p:spPr>
      </p:sp>
      <p:sp>
        <p:nvSpPr>
          <p:cNvPr id="13" name="Picture Placeholder 12">
            <a:extLst>
              <a:ext uri="{FF2B5EF4-FFF2-40B4-BE49-F238E27FC236}">
                <a16:creationId xmlns:a16="http://schemas.microsoft.com/office/drawing/2014/main" id="{FD08F132-957F-32B2-0978-0A3FE992773C}"/>
              </a:ext>
            </a:extLst>
          </p:cNvPr>
          <p:cNvSpPr>
            <a:spLocks noGrp="1"/>
          </p:cNvSpPr>
          <p:nvPr>
            <p:ph type="pic" sz="quarter" idx="14"/>
          </p:nvPr>
        </p:nvSpPr>
        <p:spPr>
          <a:solidFill>
            <a:schemeClr val="bg2">
              <a:lumMod val="50000"/>
            </a:schemeClr>
          </a:solidFill>
        </p:spPr>
      </p:sp>
    </p:spTree>
    <p:extLst>
      <p:ext uri="{BB962C8B-B14F-4D97-AF65-F5344CB8AC3E}">
        <p14:creationId xmlns:p14="http://schemas.microsoft.com/office/powerpoint/2010/main" val="10025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F2EF1B-CCB2-40E8-AB44-5AFEA615DF09}"/>
              </a:ext>
            </a:extLst>
          </p:cNvPr>
          <p:cNvSpPr>
            <a:spLocks noGrp="1"/>
          </p:cNvSpPr>
          <p:nvPr>
            <p:ph type="title"/>
          </p:nvPr>
        </p:nvSpPr>
        <p:spPr>
          <a:xfrm>
            <a:off x="6096000" y="419878"/>
            <a:ext cx="5334000" cy="1511559"/>
          </a:xfrm>
        </p:spPr>
        <p:txBody>
          <a:bodyPr/>
          <a:lstStyle/>
          <a:p>
            <a:r>
              <a:rPr lang="en-US" dirty="0"/>
              <a:t>Agenda</a:t>
            </a:r>
          </a:p>
        </p:txBody>
      </p:sp>
      <p:pic>
        <p:nvPicPr>
          <p:cNvPr id="9" name="Picture Placeholder 8">
            <a:extLst>
              <a:ext uri="{FF2B5EF4-FFF2-40B4-BE49-F238E27FC236}">
                <a16:creationId xmlns:a16="http://schemas.microsoft.com/office/drawing/2014/main" id="{E34F2790-963F-4737-9DB8-67C3899EF687}"/>
              </a:ext>
            </a:extLst>
          </p:cNvPr>
          <p:cNvPicPr>
            <a:picLocks noGrp="1" noChangeAspect="1"/>
          </p:cNvPicPr>
          <p:nvPr>
            <p:ph type="pic" sz="quarter" idx="13"/>
          </p:nvPr>
        </p:nvPicPr>
        <p:blipFill>
          <a:blip r:embed="rId2"/>
          <a:srcRect/>
          <a:stretch/>
        </p:blipFill>
        <p:spPr>
          <a:xfrm>
            <a:off x="2" y="0"/>
            <a:ext cx="5578823" cy="6028256"/>
          </a:xfrm>
        </p:spPr>
      </p:pic>
      <p:sp>
        <p:nvSpPr>
          <p:cNvPr id="5" name="Content Placeholder 4">
            <a:extLst>
              <a:ext uri="{FF2B5EF4-FFF2-40B4-BE49-F238E27FC236}">
                <a16:creationId xmlns:a16="http://schemas.microsoft.com/office/drawing/2014/main" id="{2585A4C3-EB2E-41D1-8420-7251814A8D8B}"/>
              </a:ext>
            </a:extLst>
          </p:cNvPr>
          <p:cNvSpPr>
            <a:spLocks noGrp="1"/>
          </p:cNvSpPr>
          <p:nvPr>
            <p:ph idx="1"/>
          </p:nvPr>
        </p:nvSpPr>
        <p:spPr>
          <a:xfrm>
            <a:off x="6096000" y="1716834"/>
            <a:ext cx="5604588" cy="4379168"/>
          </a:xfrm>
        </p:spPr>
        <p:txBody>
          <a:bodyPr/>
          <a:lstStyle/>
          <a:p>
            <a:pPr marL="342900" indent="-342900">
              <a:buFont typeface="Arial" panose="020B0604020202020204" pitchFamily="34" charset="0"/>
              <a:buChar char="•"/>
            </a:pPr>
            <a:r>
              <a:rPr lang="en-US" sz="2400" dirty="0"/>
              <a:t>Introduction	</a:t>
            </a:r>
          </a:p>
          <a:p>
            <a:pPr marL="342900" indent="-342900">
              <a:buFont typeface="Arial" panose="020B0604020202020204" pitchFamily="34" charset="0"/>
              <a:buChar char="•"/>
            </a:pPr>
            <a:r>
              <a:rPr lang="en-US" sz="2400" dirty="0"/>
              <a:t>Project Overview</a:t>
            </a:r>
          </a:p>
          <a:p>
            <a:pPr marL="342900" indent="-342900">
              <a:buFont typeface="Arial" panose="020B0604020202020204" pitchFamily="34" charset="0"/>
              <a:buChar char="•"/>
            </a:pPr>
            <a:r>
              <a:rPr lang="en-US" sz="2400" dirty="0"/>
              <a:t>Data</a:t>
            </a:r>
          </a:p>
          <a:p>
            <a:pPr marL="342900" indent="-342900">
              <a:buFont typeface="Arial" panose="020B0604020202020204" pitchFamily="34" charset="0"/>
              <a:buChar char="•"/>
            </a:pPr>
            <a:r>
              <a:rPr lang="en-US" sz="2400" dirty="0"/>
              <a:t>Approach</a:t>
            </a:r>
          </a:p>
          <a:p>
            <a:pPr marL="342900" indent="-342900">
              <a:buFont typeface="Arial" panose="020B0604020202020204" pitchFamily="34" charset="0"/>
              <a:buChar char="•"/>
            </a:pPr>
            <a:r>
              <a:rPr lang="en-US" sz="2400" dirty="0"/>
              <a:t>Key Insights</a:t>
            </a:r>
          </a:p>
          <a:p>
            <a:pPr marL="342900" indent="-342900">
              <a:buFont typeface="Arial" panose="020B0604020202020204" pitchFamily="34" charset="0"/>
              <a:buChar char="•"/>
            </a:pPr>
            <a:r>
              <a:rPr lang="en-US" sz="2400" dirty="0"/>
              <a:t>Recommendations</a:t>
            </a:r>
          </a:p>
          <a:p>
            <a:pPr marL="342900" indent="-342900">
              <a:buFont typeface="Arial" panose="020B0604020202020204" pitchFamily="34" charset="0"/>
              <a:buChar char="•"/>
            </a:pPr>
            <a:r>
              <a:rPr lang="en-US" sz="2400" dirty="0"/>
              <a:t>Q&amp;A Session</a:t>
            </a:r>
          </a:p>
          <a:p>
            <a:pPr marL="342900" indent="-342900">
              <a:buFont typeface="Arial" panose="020B0604020202020204" pitchFamily="34" charset="0"/>
              <a:buChar char="•"/>
            </a:pPr>
            <a:r>
              <a:rPr lang="en-US" sz="2400" dirty="0"/>
              <a:t>Conclusion</a:t>
            </a:r>
          </a:p>
        </p:txBody>
      </p:sp>
      <p:sp>
        <p:nvSpPr>
          <p:cNvPr id="3" name="Footer Placeholder 2">
            <a:extLst>
              <a:ext uri="{FF2B5EF4-FFF2-40B4-BE49-F238E27FC236}">
                <a16:creationId xmlns:a16="http://schemas.microsoft.com/office/drawing/2014/main" id="{1DF28057-EF7D-4825-B507-709129825A6B}"/>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73745D60-F862-41F6-9EF8-EA972E722C8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a:t>
            </a:fld>
            <a:endParaRPr lang="en-US" dirty="0"/>
          </a:p>
        </p:txBody>
      </p:sp>
      <p:sp>
        <p:nvSpPr>
          <p:cNvPr id="11" name="Freeform: Shape 10">
            <a:extLst>
              <a:ext uri="{FF2B5EF4-FFF2-40B4-BE49-F238E27FC236}">
                <a16:creationId xmlns:a16="http://schemas.microsoft.com/office/drawing/2014/main" id="{886CC949-024C-450A-92AD-EF1695756AA7}"/>
              </a:ext>
              <a:ext uri="{C183D7F6-B498-43B3-948B-1728B52AA6E4}">
                <adec:decorative xmlns:adec="http://schemas.microsoft.com/office/drawing/2017/decorative" val="1"/>
              </a:ext>
            </a:extLst>
          </p:cNvPr>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130665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B8B39-BDFF-5918-4007-586A0EBD8666}"/>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33360A8B-EB8C-0966-CF4D-DBC2F17C398C}"/>
              </a:ext>
            </a:extLst>
          </p:cNvPr>
          <p:cNvSpPr>
            <a:spLocks noGrp="1"/>
          </p:cNvSpPr>
          <p:nvPr>
            <p:ph type="title"/>
          </p:nvPr>
        </p:nvSpPr>
        <p:spPr>
          <a:xfrm>
            <a:off x="751521" y="1732785"/>
            <a:ext cx="5263199" cy="1524000"/>
          </a:xfrm>
        </p:spPr>
        <p:txBody>
          <a:bodyPr>
            <a:noAutofit/>
          </a:bodyPr>
          <a:lstStyle/>
          <a:p>
            <a:r>
              <a:rPr lang="en-US" sz="6000" dirty="0"/>
              <a:t>Q&amp;A Session</a:t>
            </a:r>
          </a:p>
        </p:txBody>
      </p:sp>
      <p:sp>
        <p:nvSpPr>
          <p:cNvPr id="2" name="Date Placeholder 1">
            <a:extLst>
              <a:ext uri="{FF2B5EF4-FFF2-40B4-BE49-F238E27FC236}">
                <a16:creationId xmlns:a16="http://schemas.microsoft.com/office/drawing/2014/main" id="{47C6B35C-5561-E2A9-E6DD-C69AA9BC143B}"/>
              </a:ext>
            </a:extLst>
          </p:cNvPr>
          <p:cNvSpPr>
            <a:spLocks noGrp="1"/>
          </p:cNvSpPr>
          <p:nvPr>
            <p:ph type="dt" sz="half" idx="10"/>
          </p:nvPr>
        </p:nvSpPr>
        <p:spPr>
          <a:xfrm>
            <a:off x="9389165" y="194320"/>
            <a:ext cx="2040835" cy="365125"/>
          </a:xfrm>
        </p:spPr>
        <p:txBody>
          <a:bodyPr/>
          <a:lstStyle/>
          <a:p>
            <a:fld id="{EA9335C4-4A93-4140-BEA2-97F6BEDCD3B7}" type="datetime1">
              <a:rPr lang="en-US" smtClean="0"/>
              <a:pPr/>
              <a:t>7/21/2025</a:t>
            </a:fld>
            <a:endParaRPr lang="en-US" dirty="0"/>
          </a:p>
        </p:txBody>
      </p:sp>
      <p:sp>
        <p:nvSpPr>
          <p:cNvPr id="3" name="Footer Placeholder 2">
            <a:extLst>
              <a:ext uri="{FF2B5EF4-FFF2-40B4-BE49-F238E27FC236}">
                <a16:creationId xmlns:a16="http://schemas.microsoft.com/office/drawing/2014/main" id="{A667042F-A830-F9EE-C25A-4073850A5C6F}"/>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503F1C10-21A5-D2A6-0479-1FE482147B6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20</a:t>
            </a:fld>
            <a:endParaRPr lang="en-US" dirty="0"/>
          </a:p>
        </p:txBody>
      </p:sp>
      <p:sp>
        <p:nvSpPr>
          <p:cNvPr id="58" name="Freeform: Shape 57">
            <a:extLst>
              <a:ext uri="{FF2B5EF4-FFF2-40B4-BE49-F238E27FC236}">
                <a16:creationId xmlns:a16="http://schemas.microsoft.com/office/drawing/2014/main" id="{E1A2090C-D418-7419-081E-330E5BDC1FA4}"/>
              </a:ext>
              <a:ext uri="{C183D7F6-B498-43B3-948B-1728B52AA6E4}">
                <adec:decorative xmlns:adec="http://schemas.microsoft.com/office/drawing/2017/decorative" val="1"/>
              </a:ext>
            </a:extLst>
          </p:cNvPr>
          <p:cNvSpPr/>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7" name="Picture Placeholder 6">
            <a:extLst>
              <a:ext uri="{FF2B5EF4-FFF2-40B4-BE49-F238E27FC236}">
                <a16:creationId xmlns:a16="http://schemas.microsoft.com/office/drawing/2014/main" id="{DEF74B84-6C43-B9D4-329E-91000C43719C}"/>
              </a:ext>
            </a:extLst>
          </p:cNvPr>
          <p:cNvSpPr>
            <a:spLocks noGrp="1"/>
          </p:cNvSpPr>
          <p:nvPr>
            <p:ph type="pic" sz="quarter" idx="13"/>
          </p:nvPr>
        </p:nvSpPr>
        <p:spPr>
          <a:solidFill>
            <a:schemeClr val="bg2">
              <a:lumMod val="50000"/>
            </a:schemeClr>
          </a:solidFill>
        </p:spPr>
      </p:sp>
      <p:sp>
        <p:nvSpPr>
          <p:cNvPr id="8" name="Picture Placeholder 7">
            <a:extLst>
              <a:ext uri="{FF2B5EF4-FFF2-40B4-BE49-F238E27FC236}">
                <a16:creationId xmlns:a16="http://schemas.microsoft.com/office/drawing/2014/main" id="{B05AB72C-C1F6-2194-E28B-68DFF7C89CA3}"/>
              </a:ext>
            </a:extLst>
          </p:cNvPr>
          <p:cNvSpPr>
            <a:spLocks noGrp="1"/>
          </p:cNvSpPr>
          <p:nvPr>
            <p:ph type="pic" sz="quarter" idx="14"/>
          </p:nvPr>
        </p:nvSpPr>
        <p:spPr>
          <a:solidFill>
            <a:schemeClr val="accent2">
              <a:lumMod val="60000"/>
              <a:lumOff val="40000"/>
            </a:schemeClr>
          </a:solidFill>
        </p:spPr>
      </p:sp>
    </p:spTree>
    <p:extLst>
      <p:ext uri="{BB962C8B-B14F-4D97-AF65-F5344CB8AC3E}">
        <p14:creationId xmlns:p14="http://schemas.microsoft.com/office/powerpoint/2010/main" val="84653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124D3B-1715-4E5A-BB52-98DE8D5595ED}"/>
              </a:ext>
            </a:extLst>
          </p:cNvPr>
          <p:cNvSpPr>
            <a:spLocks noGrp="1"/>
          </p:cNvSpPr>
          <p:nvPr>
            <p:ph type="title"/>
          </p:nvPr>
        </p:nvSpPr>
        <p:spPr>
          <a:xfrm>
            <a:off x="6858000" y="1523990"/>
            <a:ext cx="4572000" cy="1524010"/>
          </a:xfrm>
        </p:spPr>
        <p:txBody>
          <a:bodyPr/>
          <a:lstStyle/>
          <a:p>
            <a:r>
              <a:rPr lang="en-US" dirty="0"/>
              <a:t>Thank You</a:t>
            </a:r>
          </a:p>
        </p:txBody>
      </p:sp>
      <p:pic>
        <p:nvPicPr>
          <p:cNvPr id="9" name="Picture Placeholder 8">
            <a:extLst>
              <a:ext uri="{FF2B5EF4-FFF2-40B4-BE49-F238E27FC236}">
                <a16:creationId xmlns:a16="http://schemas.microsoft.com/office/drawing/2014/main" id="{A6793210-E409-4229-B0C0-76710EC7F3B9}"/>
              </a:ext>
            </a:extLst>
          </p:cNvPr>
          <p:cNvPicPr>
            <a:picLocks noGrp="1" noChangeAspect="1"/>
          </p:cNvPicPr>
          <p:nvPr>
            <p:ph type="pic" sz="quarter" idx="13"/>
          </p:nvPr>
        </p:nvPicPr>
        <p:blipFill>
          <a:blip r:embed="rId2"/>
          <a:srcRect/>
          <a:stretch/>
        </p:blipFill>
        <p:spPr>
          <a:xfrm>
            <a:off x="1" y="762007"/>
            <a:ext cx="5948797" cy="6095979"/>
          </a:xfrm>
        </p:spPr>
      </p:pic>
      <p:sp>
        <p:nvSpPr>
          <p:cNvPr id="6" name="Content Placeholder 5">
            <a:extLst>
              <a:ext uri="{FF2B5EF4-FFF2-40B4-BE49-F238E27FC236}">
                <a16:creationId xmlns:a16="http://schemas.microsoft.com/office/drawing/2014/main" id="{BDA42D22-FDB3-4921-B13D-D49EFF7B1664}"/>
              </a:ext>
            </a:extLst>
          </p:cNvPr>
          <p:cNvSpPr>
            <a:spLocks noGrp="1"/>
          </p:cNvSpPr>
          <p:nvPr>
            <p:ph idx="1"/>
          </p:nvPr>
        </p:nvSpPr>
        <p:spPr>
          <a:xfrm>
            <a:off x="6858001" y="3048000"/>
            <a:ext cx="4572000" cy="3048001"/>
          </a:xfrm>
        </p:spPr>
        <p:txBody>
          <a:bodyPr>
            <a:normAutofit/>
          </a:bodyPr>
          <a:lstStyle/>
          <a:p>
            <a:r>
              <a:rPr lang="en-US" sz="1400" dirty="0"/>
              <a:t>Vanessa Sandra</a:t>
            </a:r>
          </a:p>
          <a:p>
            <a:r>
              <a:rPr lang="en-US" sz="1400" dirty="0"/>
              <a:t>veesandra30@gmail.com</a:t>
            </a:r>
          </a:p>
          <a:p>
            <a:r>
              <a:rPr lang="en-US" sz="1400" dirty="0"/>
              <a:t>+254 706 894 535</a:t>
            </a:r>
          </a:p>
        </p:txBody>
      </p:sp>
      <p:sp>
        <p:nvSpPr>
          <p:cNvPr id="3" name="Footer Placeholder 2">
            <a:extLst>
              <a:ext uri="{FF2B5EF4-FFF2-40B4-BE49-F238E27FC236}">
                <a16:creationId xmlns:a16="http://schemas.microsoft.com/office/drawing/2014/main" id="{102B8226-9692-4F45-80E6-82C90904296D}"/>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3326AE42-5A86-4D0E-B9C7-17DFAE86EB44}"/>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21</a:t>
            </a:fld>
            <a:endParaRPr lang="en-US" dirty="0"/>
          </a:p>
        </p:txBody>
      </p:sp>
      <p:sp>
        <p:nvSpPr>
          <p:cNvPr id="11" name="Freeform: Shape 10">
            <a:extLst>
              <a:ext uri="{FF2B5EF4-FFF2-40B4-BE49-F238E27FC236}">
                <a16:creationId xmlns:a16="http://schemas.microsoft.com/office/drawing/2014/main" id="{BE4F2156-6613-4004-9B59-5568A455A244}"/>
              </a:ext>
              <a:ext uri="{C183D7F6-B498-43B3-948B-1728B52AA6E4}">
                <adec:decorative xmlns:adec="http://schemas.microsoft.com/office/drawing/2017/decorative" val="1"/>
              </a:ext>
            </a:extLst>
          </p:cNvPr>
          <p:cNvSpPr/>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46216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76E37-1467-4F0D-927C-AEC0E2846867}"/>
              </a:ext>
            </a:extLst>
          </p:cNvPr>
          <p:cNvSpPr>
            <a:spLocks noGrp="1"/>
          </p:cNvSpPr>
          <p:nvPr>
            <p:ph type="title"/>
          </p:nvPr>
        </p:nvSpPr>
        <p:spPr>
          <a:xfrm>
            <a:off x="1819470" y="882751"/>
            <a:ext cx="4572000" cy="890065"/>
          </a:xfrm>
        </p:spPr>
        <p:txBody>
          <a:bodyPr/>
          <a:lstStyle/>
          <a:p>
            <a:r>
              <a:rPr lang="en-US" dirty="0"/>
              <a:t>Introduction</a:t>
            </a:r>
          </a:p>
        </p:txBody>
      </p:sp>
      <p:sp>
        <p:nvSpPr>
          <p:cNvPr id="6" name="Content Placeholder 5">
            <a:extLst>
              <a:ext uri="{FF2B5EF4-FFF2-40B4-BE49-F238E27FC236}">
                <a16:creationId xmlns:a16="http://schemas.microsoft.com/office/drawing/2014/main" id="{E43DD79B-0698-4E19-B7CA-FAB8A8A282C9}"/>
              </a:ext>
            </a:extLst>
          </p:cNvPr>
          <p:cNvSpPr>
            <a:spLocks noGrp="1"/>
          </p:cNvSpPr>
          <p:nvPr>
            <p:ph idx="1"/>
          </p:nvPr>
        </p:nvSpPr>
        <p:spPr>
          <a:xfrm>
            <a:off x="1819470" y="1772816"/>
            <a:ext cx="5647188" cy="4331268"/>
          </a:xfrm>
        </p:spPr>
        <p:txBody>
          <a:bodyPr>
            <a:normAutofit/>
          </a:bodyPr>
          <a:lstStyle/>
          <a:p>
            <a:r>
              <a:rPr lang="en-US" sz="1600" dirty="0"/>
              <a:t>For the longest time, access to basic water has been a challenge in Tanzania. Despite the government’s efforts to solve this problem, Tanzania still remains a water-stressed nation.</a:t>
            </a:r>
          </a:p>
          <a:p>
            <a:r>
              <a:rPr lang="en-US" sz="1600" dirty="0"/>
              <a:t>In 2006, the Tanzanian government adopted a National Water Sector Development Strategy that aimed to promote integrated water resources management and the development of urban and rural water supply.</a:t>
            </a:r>
          </a:p>
          <a:p>
            <a:r>
              <a:rPr lang="en-US" sz="1600" dirty="0"/>
              <a:t>However, almost 2 decades later, </a:t>
            </a:r>
            <a:r>
              <a:rPr lang="en-US" sz="1600" b="1" dirty="0"/>
              <a:t>only 60% of Tanzanian households have access to basic water</a:t>
            </a:r>
            <a:r>
              <a:rPr lang="en-US" sz="1600" dirty="0"/>
              <a:t>. This project investigates why and offers </a:t>
            </a:r>
            <a:r>
              <a:rPr lang="en-US" sz="1600" b="1" dirty="0"/>
              <a:t>solutions to help the Water Sector Development Strategy achieve 100% water access </a:t>
            </a:r>
            <a:r>
              <a:rPr lang="en-US" sz="1600" dirty="0"/>
              <a:t>in the country over the next decade or less.</a:t>
            </a:r>
          </a:p>
        </p:txBody>
      </p:sp>
      <p:sp>
        <p:nvSpPr>
          <p:cNvPr id="3" name="Footer Placeholder 2">
            <a:extLst>
              <a:ext uri="{FF2B5EF4-FFF2-40B4-BE49-F238E27FC236}">
                <a16:creationId xmlns:a16="http://schemas.microsoft.com/office/drawing/2014/main" id="{85403A2D-E4C7-41F1-BAC7-0769C4828392}"/>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2954CFD6-7409-4287-B008-E6E9200ED0D6}"/>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3</a:t>
            </a:fld>
            <a:endParaRPr lang="en-US" dirty="0"/>
          </a:p>
        </p:txBody>
      </p:sp>
      <p:sp>
        <p:nvSpPr>
          <p:cNvPr id="19" name="Freeform: Shape 18">
            <a:extLst>
              <a:ext uri="{FF2B5EF4-FFF2-40B4-BE49-F238E27FC236}">
                <a16:creationId xmlns:a16="http://schemas.microsoft.com/office/drawing/2014/main" id="{4A837396-9198-4DFD-BAAD-EF9260C9600B}"/>
              </a:ext>
              <a:ext uri="{C183D7F6-B498-43B3-948B-1728B52AA6E4}">
                <adec:decorative xmlns:adec="http://schemas.microsoft.com/office/drawing/2017/decorative" val="1"/>
              </a:ext>
            </a:extLst>
          </p:cNvPr>
          <p:cNvSpPr/>
          <p:nvPr/>
        </p:nvSpPr>
        <p:spPr>
          <a:xfrm rot="14885154" flipH="1">
            <a:off x="7164734" y="-2511844"/>
            <a:ext cx="3825181" cy="624345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7" name="Picture Placeholder 6">
            <a:extLst>
              <a:ext uri="{FF2B5EF4-FFF2-40B4-BE49-F238E27FC236}">
                <a16:creationId xmlns:a16="http://schemas.microsoft.com/office/drawing/2014/main" id="{D81A45FF-173F-BEF8-F3A3-126FE5E6F0FE}"/>
              </a:ext>
            </a:extLst>
          </p:cNvPr>
          <p:cNvSpPr>
            <a:spLocks noGrp="1"/>
          </p:cNvSpPr>
          <p:nvPr>
            <p:ph type="pic" sz="quarter" idx="14"/>
          </p:nvPr>
        </p:nvSpPr>
        <p:spPr>
          <a:solidFill>
            <a:schemeClr val="bg2">
              <a:lumMod val="50000"/>
            </a:schemeClr>
          </a:solidFill>
        </p:spPr>
      </p:sp>
      <p:sp>
        <p:nvSpPr>
          <p:cNvPr id="9" name="Picture Placeholder 8">
            <a:extLst>
              <a:ext uri="{FF2B5EF4-FFF2-40B4-BE49-F238E27FC236}">
                <a16:creationId xmlns:a16="http://schemas.microsoft.com/office/drawing/2014/main" id="{B0E6BE7F-3615-3EC9-08B9-00B43CDC4023}"/>
              </a:ext>
            </a:extLst>
          </p:cNvPr>
          <p:cNvSpPr>
            <a:spLocks noGrp="1"/>
          </p:cNvSpPr>
          <p:nvPr>
            <p:ph type="pic" sz="quarter" idx="15"/>
          </p:nvPr>
        </p:nvSpPr>
        <p:spPr>
          <a:solidFill>
            <a:schemeClr val="accent1"/>
          </a:solidFill>
        </p:spPr>
      </p:sp>
      <p:sp>
        <p:nvSpPr>
          <p:cNvPr id="12" name="Picture Placeholder 11">
            <a:extLst>
              <a:ext uri="{FF2B5EF4-FFF2-40B4-BE49-F238E27FC236}">
                <a16:creationId xmlns:a16="http://schemas.microsoft.com/office/drawing/2014/main" id="{FCDDCB39-60A9-CB92-32F5-3DE48B85E79F}"/>
              </a:ext>
            </a:extLst>
          </p:cNvPr>
          <p:cNvSpPr>
            <a:spLocks noGrp="1"/>
          </p:cNvSpPr>
          <p:nvPr>
            <p:ph type="pic" sz="quarter" idx="13"/>
          </p:nvPr>
        </p:nvSpPr>
        <p:spPr>
          <a:solidFill>
            <a:schemeClr val="accent2">
              <a:lumMod val="40000"/>
              <a:lumOff val="60000"/>
            </a:schemeClr>
          </a:solidFill>
        </p:spPr>
      </p:sp>
    </p:spTree>
    <p:extLst>
      <p:ext uri="{BB962C8B-B14F-4D97-AF65-F5344CB8AC3E}">
        <p14:creationId xmlns:p14="http://schemas.microsoft.com/office/powerpoint/2010/main" val="420910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829835" y="4572000"/>
            <a:ext cx="3810000" cy="2286000"/>
          </a:xfrm>
        </p:spPr>
        <p:txBody>
          <a:bodyPr>
            <a:normAutofit/>
          </a:bodyPr>
          <a:lstStyle/>
          <a:p>
            <a:r>
              <a:rPr lang="en-US" sz="5400" dirty="0"/>
              <a:t>Project Overview</a:t>
            </a:r>
          </a:p>
        </p:txBody>
      </p:sp>
      <p:pic>
        <p:nvPicPr>
          <p:cNvPr id="18" name="Picture Placeholder 17">
            <a:extLst>
              <a:ext uri="{FF2B5EF4-FFF2-40B4-BE49-F238E27FC236}">
                <a16:creationId xmlns:a16="http://schemas.microsoft.com/office/drawing/2014/main" id="{C9C7ADB3-E944-4AEF-8DD1-73B56BC37018}"/>
              </a:ext>
            </a:extLst>
          </p:cNvPr>
          <p:cNvPicPr>
            <a:picLocks noGrp="1" noChangeAspect="1"/>
          </p:cNvPicPr>
          <p:nvPr>
            <p:ph type="pic" sz="quarter" idx="13"/>
          </p:nvPr>
        </p:nvPicPr>
        <p:blipFill>
          <a:blip r:embed="rId2"/>
          <a:srcRect l="19152" r="19152"/>
          <a:stretch/>
        </p:blipFill>
        <p:spPr>
          <a:xfrm>
            <a:off x="0" y="2"/>
            <a:ext cx="2915897" cy="3150803"/>
          </a:xfrm>
        </p:spPr>
      </p:pic>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1C584F52-659B-4AC0-AEF1-24564B746687}"/>
              </a:ext>
            </a:extLst>
          </p:cNvPr>
          <p:cNvSpPr>
            <a:spLocks noGrp="1"/>
          </p:cNvSpPr>
          <p:nvPr>
            <p:ph type="pic" sz="quarter" idx="16"/>
          </p:nvPr>
        </p:nvSpPr>
        <p:spPr>
          <a:solidFill>
            <a:schemeClr val="bg2">
              <a:lumMod val="50000"/>
            </a:schemeClr>
          </a:solidFill>
        </p:spPr>
      </p:sp>
      <p:sp>
        <p:nvSpPr>
          <p:cNvPr id="6" name="Picture Placeholder 5">
            <a:extLst>
              <a:ext uri="{FF2B5EF4-FFF2-40B4-BE49-F238E27FC236}">
                <a16:creationId xmlns:a16="http://schemas.microsoft.com/office/drawing/2014/main" id="{EFDAC422-3AE7-DFC6-E5FF-54C2A8E72D60}"/>
              </a:ext>
            </a:extLst>
          </p:cNvPr>
          <p:cNvSpPr>
            <a:spLocks noGrp="1"/>
          </p:cNvSpPr>
          <p:nvPr>
            <p:ph type="pic" sz="quarter" idx="15"/>
          </p:nvPr>
        </p:nvSpPr>
        <p:spPr>
          <a:solidFill>
            <a:schemeClr val="accent2">
              <a:lumMod val="40000"/>
              <a:lumOff val="60000"/>
            </a:schemeClr>
          </a:solidFill>
        </p:spPr>
      </p:sp>
      <p:sp>
        <p:nvSpPr>
          <p:cNvPr id="8" name="Picture Placeholder 7">
            <a:extLst>
              <a:ext uri="{FF2B5EF4-FFF2-40B4-BE49-F238E27FC236}">
                <a16:creationId xmlns:a16="http://schemas.microsoft.com/office/drawing/2014/main" id="{0F66586C-C2F5-C54C-B7A8-351839E51782}"/>
              </a:ext>
            </a:extLst>
          </p:cNvPr>
          <p:cNvSpPr>
            <a:spLocks noGrp="1"/>
          </p:cNvSpPr>
          <p:nvPr>
            <p:ph type="pic" sz="quarter" idx="14"/>
          </p:nvPr>
        </p:nvSpPr>
        <p:spPr>
          <a:solidFill>
            <a:schemeClr val="accent1"/>
          </a:solidFill>
        </p:spPr>
      </p:sp>
    </p:spTree>
    <p:extLst>
      <p:ext uri="{BB962C8B-B14F-4D97-AF65-F5344CB8AC3E}">
        <p14:creationId xmlns:p14="http://schemas.microsoft.com/office/powerpoint/2010/main" val="125572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8CE884-FDB6-F8DE-2A67-2013AE972183}"/>
              </a:ext>
            </a:extLst>
          </p:cNvPr>
          <p:cNvSpPr>
            <a:spLocks noGrp="1"/>
          </p:cNvSpPr>
          <p:nvPr>
            <p:ph type="dt" sz="half" idx="10"/>
          </p:nvPr>
        </p:nvSpPr>
        <p:spPr/>
        <p:txBody>
          <a:bodyPr/>
          <a:lstStyle/>
          <a:p>
            <a:fld id="{2711BE36-27B6-4A11-9973-98734E9E2580}" type="datetime1">
              <a:rPr lang="en-US" smtClean="0"/>
              <a:t>7/21/2025</a:t>
            </a:fld>
            <a:endParaRPr lang="en-US" dirty="0"/>
          </a:p>
        </p:txBody>
      </p:sp>
      <p:sp>
        <p:nvSpPr>
          <p:cNvPr id="4" name="Text Placeholder 3">
            <a:extLst>
              <a:ext uri="{FF2B5EF4-FFF2-40B4-BE49-F238E27FC236}">
                <a16:creationId xmlns:a16="http://schemas.microsoft.com/office/drawing/2014/main" id="{48D2EC55-65FF-AA23-F1D3-5D2A83744D8B}"/>
              </a:ext>
            </a:extLst>
          </p:cNvPr>
          <p:cNvSpPr>
            <a:spLocks noGrp="1"/>
          </p:cNvSpPr>
          <p:nvPr>
            <p:ph type="body" idx="1"/>
          </p:nvPr>
        </p:nvSpPr>
        <p:spPr>
          <a:xfrm>
            <a:off x="761999" y="1012825"/>
            <a:ext cx="5151119" cy="761999"/>
          </a:xfrm>
        </p:spPr>
        <p:txBody>
          <a:bodyPr/>
          <a:lstStyle/>
          <a:p>
            <a:r>
              <a:rPr lang="en-US" dirty="0"/>
              <a:t>Problem Statement</a:t>
            </a:r>
          </a:p>
        </p:txBody>
      </p:sp>
      <p:sp>
        <p:nvSpPr>
          <p:cNvPr id="5" name="Content Placeholder 4">
            <a:extLst>
              <a:ext uri="{FF2B5EF4-FFF2-40B4-BE49-F238E27FC236}">
                <a16:creationId xmlns:a16="http://schemas.microsoft.com/office/drawing/2014/main" id="{0E977024-F75E-AE4B-8A24-FBE877F7800A}"/>
              </a:ext>
            </a:extLst>
          </p:cNvPr>
          <p:cNvSpPr>
            <a:spLocks noGrp="1"/>
          </p:cNvSpPr>
          <p:nvPr>
            <p:ph sz="half" idx="2"/>
          </p:nvPr>
        </p:nvSpPr>
        <p:spPr>
          <a:xfrm>
            <a:off x="762000" y="1968759"/>
            <a:ext cx="5151119" cy="4127241"/>
          </a:xfrm>
        </p:spPr>
        <p:txBody>
          <a:bodyPr>
            <a:normAutofit/>
          </a:bodyPr>
          <a:lstStyle/>
          <a:p>
            <a:pPr marL="0" indent="0">
              <a:buNone/>
            </a:pPr>
            <a:r>
              <a:rPr lang="en-US" i="1" dirty="0"/>
              <a:t>“1 in 4 wells in Tanzania, is non functional or needs repairs”</a:t>
            </a:r>
          </a:p>
          <a:p>
            <a:pPr marL="0" indent="0">
              <a:buNone/>
            </a:pPr>
            <a:r>
              <a:rPr lang="en-US" b="1" dirty="0"/>
              <a:t>Access to safe, working water wells is a basic need, yet many wells across Tanzania are broken, unreliable, or abandoned.</a:t>
            </a:r>
            <a:r>
              <a:rPr lang="en-US" dirty="0"/>
              <a:t> Without regular monitoring or clear data, it's hard for the government or organizations to know which wells need repairs or why they're failing.</a:t>
            </a:r>
          </a:p>
          <a:p>
            <a:r>
              <a:rPr lang="en-US" dirty="0"/>
              <a:t>This project uses machine learning to </a:t>
            </a:r>
            <a:r>
              <a:rPr lang="en-US" b="1" dirty="0"/>
              <a:t>predict the status of water wells before they break down</a:t>
            </a:r>
            <a:r>
              <a:rPr lang="en-US" dirty="0"/>
              <a:t>, helping decision-makers target repairs, use funds wisely, and keep water flowing where it’s needed most.</a:t>
            </a:r>
          </a:p>
          <a:p>
            <a:endParaRPr lang="en-US" dirty="0"/>
          </a:p>
          <a:p>
            <a:endParaRPr lang="en-US" dirty="0"/>
          </a:p>
        </p:txBody>
      </p:sp>
      <p:sp>
        <p:nvSpPr>
          <p:cNvPr id="6" name="Text Placeholder 5">
            <a:extLst>
              <a:ext uri="{FF2B5EF4-FFF2-40B4-BE49-F238E27FC236}">
                <a16:creationId xmlns:a16="http://schemas.microsoft.com/office/drawing/2014/main" id="{398F3537-F17D-5091-5572-2A4BEFA7F7B9}"/>
              </a:ext>
            </a:extLst>
          </p:cNvPr>
          <p:cNvSpPr>
            <a:spLocks noGrp="1"/>
          </p:cNvSpPr>
          <p:nvPr>
            <p:ph type="body" sz="quarter" idx="3"/>
          </p:nvPr>
        </p:nvSpPr>
        <p:spPr>
          <a:xfrm>
            <a:off x="6278878" y="1012825"/>
            <a:ext cx="5151122" cy="761999"/>
          </a:xfrm>
        </p:spPr>
        <p:txBody>
          <a:bodyPr/>
          <a:lstStyle/>
          <a:p>
            <a:r>
              <a:rPr lang="en-US" dirty="0"/>
              <a:t>Project Objective</a:t>
            </a:r>
          </a:p>
        </p:txBody>
      </p:sp>
      <p:sp>
        <p:nvSpPr>
          <p:cNvPr id="7" name="Content Placeholder 6">
            <a:extLst>
              <a:ext uri="{FF2B5EF4-FFF2-40B4-BE49-F238E27FC236}">
                <a16:creationId xmlns:a16="http://schemas.microsoft.com/office/drawing/2014/main" id="{E55870A3-F81C-0B3E-88B6-4879B1ECBA05}"/>
              </a:ext>
            </a:extLst>
          </p:cNvPr>
          <p:cNvSpPr>
            <a:spLocks noGrp="1"/>
          </p:cNvSpPr>
          <p:nvPr>
            <p:ph sz="quarter" idx="4"/>
          </p:nvPr>
        </p:nvSpPr>
        <p:spPr>
          <a:xfrm>
            <a:off x="6278878" y="1968759"/>
            <a:ext cx="5151122" cy="4127241"/>
          </a:xfrm>
        </p:spPr>
        <p:txBody>
          <a:bodyPr/>
          <a:lstStyle/>
          <a:p>
            <a:pPr marL="0" indent="0">
              <a:buNone/>
            </a:pPr>
            <a:r>
              <a:rPr lang="en-US" dirty="0"/>
              <a:t>The project seeks to:</a:t>
            </a:r>
          </a:p>
          <a:p>
            <a:r>
              <a:rPr lang="en-US" dirty="0"/>
              <a:t>Develop a machine learning model that predicts a well’s functionality status (</a:t>
            </a:r>
            <a:r>
              <a:rPr lang="en-US" b="1" dirty="0"/>
              <a:t>functional, non functional, needs repair</a:t>
            </a:r>
            <a:r>
              <a:rPr lang="en-US" dirty="0"/>
              <a:t>).</a:t>
            </a:r>
          </a:p>
          <a:p>
            <a:r>
              <a:rPr lang="en-US" dirty="0"/>
              <a:t>Create a system that will help the Tanzanian government monitor wells across Tanzania.</a:t>
            </a:r>
          </a:p>
          <a:p>
            <a:r>
              <a:rPr lang="en-US" dirty="0"/>
              <a:t>Identify features that drive high durability in wells.</a:t>
            </a:r>
          </a:p>
          <a:p>
            <a:r>
              <a:rPr lang="en-US" dirty="0"/>
              <a:t>Come up with recommendations that will help the Water Sector Development Strategy maximize their operations to serve the nation better.</a:t>
            </a:r>
          </a:p>
        </p:txBody>
      </p:sp>
      <p:sp>
        <p:nvSpPr>
          <p:cNvPr id="8" name="Footer Placeholder 7">
            <a:extLst>
              <a:ext uri="{FF2B5EF4-FFF2-40B4-BE49-F238E27FC236}">
                <a16:creationId xmlns:a16="http://schemas.microsoft.com/office/drawing/2014/main" id="{E0DD7A39-16EA-C1F9-08E1-B10F111F1B8A}"/>
              </a:ext>
            </a:extLst>
          </p:cNvPr>
          <p:cNvSpPr>
            <a:spLocks noGrp="1"/>
          </p:cNvSpPr>
          <p:nvPr>
            <p:ph type="ftr" sz="quarter" idx="11"/>
          </p:nvPr>
        </p:nvSpPr>
        <p:spPr/>
        <p:txBody>
          <a:bodyPr/>
          <a:lstStyle/>
          <a:p>
            <a:r>
              <a:rPr lang="en-US" dirty="0"/>
              <a:t>Beyond the Surface</a:t>
            </a:r>
          </a:p>
        </p:txBody>
      </p:sp>
      <p:sp>
        <p:nvSpPr>
          <p:cNvPr id="9" name="Slide Number Placeholder 8">
            <a:extLst>
              <a:ext uri="{FF2B5EF4-FFF2-40B4-BE49-F238E27FC236}">
                <a16:creationId xmlns:a16="http://schemas.microsoft.com/office/drawing/2014/main" id="{B1FA9416-C6F3-593D-9504-53ADBCD4E17E}"/>
              </a:ext>
            </a:extLst>
          </p:cNvPr>
          <p:cNvSpPr>
            <a:spLocks noGrp="1"/>
          </p:cNvSpPr>
          <p:nvPr>
            <p:ph type="sldNum" sz="quarter" idx="12"/>
          </p:nvPr>
        </p:nvSpPr>
        <p:spPr/>
        <p:txBody>
          <a:bodyPr/>
          <a:lstStyle/>
          <a:p>
            <a:fld id="{07CE569E-9B7C-4CB9-AB80-C0841F922CFF}" type="slidenum">
              <a:rPr lang="en-US" smtClean="0"/>
              <a:t>5</a:t>
            </a:fld>
            <a:endParaRPr lang="en-US" dirty="0"/>
          </a:p>
        </p:txBody>
      </p:sp>
    </p:spTree>
    <p:extLst>
      <p:ext uri="{BB962C8B-B14F-4D97-AF65-F5344CB8AC3E}">
        <p14:creationId xmlns:p14="http://schemas.microsoft.com/office/powerpoint/2010/main" val="87650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FD1AD-2822-5BD2-F172-38E3C45E2C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38AB18-0050-FA64-62C1-59896EE24E35}"/>
              </a:ext>
            </a:extLst>
          </p:cNvPr>
          <p:cNvSpPr>
            <a:spLocks noGrp="1"/>
          </p:cNvSpPr>
          <p:nvPr>
            <p:ph type="ctrTitle"/>
          </p:nvPr>
        </p:nvSpPr>
        <p:spPr>
          <a:xfrm>
            <a:off x="4829835" y="4572000"/>
            <a:ext cx="3810000" cy="2286000"/>
          </a:xfrm>
        </p:spPr>
        <p:txBody>
          <a:bodyPr>
            <a:normAutofit/>
          </a:bodyPr>
          <a:lstStyle/>
          <a:p>
            <a:r>
              <a:rPr lang="en-US" sz="5400" dirty="0"/>
              <a:t>Data</a:t>
            </a:r>
          </a:p>
        </p:txBody>
      </p:sp>
      <p:pic>
        <p:nvPicPr>
          <p:cNvPr id="18" name="Picture Placeholder 17">
            <a:extLst>
              <a:ext uri="{FF2B5EF4-FFF2-40B4-BE49-F238E27FC236}">
                <a16:creationId xmlns:a16="http://schemas.microsoft.com/office/drawing/2014/main" id="{B60839C2-0275-64E9-5AD4-5B949569AD06}"/>
              </a:ext>
            </a:extLst>
          </p:cNvPr>
          <p:cNvPicPr>
            <a:picLocks noGrp="1" noChangeAspect="1"/>
          </p:cNvPicPr>
          <p:nvPr>
            <p:ph type="pic" sz="quarter" idx="13"/>
          </p:nvPr>
        </p:nvPicPr>
        <p:blipFill>
          <a:blip r:embed="rId2"/>
          <a:srcRect t="9427" b="9427"/>
          <a:stretch/>
        </p:blipFill>
        <p:spPr>
          <a:xfrm>
            <a:off x="0" y="2"/>
            <a:ext cx="2915897" cy="3150803"/>
          </a:xfrm>
        </p:spPr>
      </p:pic>
      <p:sp>
        <p:nvSpPr>
          <p:cNvPr id="35" name="Freeform: Shape 34">
            <a:extLst>
              <a:ext uri="{FF2B5EF4-FFF2-40B4-BE49-F238E27FC236}">
                <a16:creationId xmlns:a16="http://schemas.microsoft.com/office/drawing/2014/main" id="{BC5B833E-4C96-6987-3698-AE288B1C9604}"/>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1CA7D8A5-8E82-7E83-BB4C-D34FC2D6110D}"/>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53065C95-6CA4-0A75-8792-0B881BDA2897}"/>
              </a:ext>
            </a:extLst>
          </p:cNvPr>
          <p:cNvSpPr>
            <a:spLocks noGrp="1"/>
          </p:cNvSpPr>
          <p:nvPr>
            <p:ph type="pic" sz="quarter" idx="16"/>
          </p:nvPr>
        </p:nvSpPr>
        <p:spPr>
          <a:solidFill>
            <a:schemeClr val="bg2">
              <a:lumMod val="50000"/>
            </a:schemeClr>
          </a:solidFill>
        </p:spPr>
      </p:sp>
      <p:sp>
        <p:nvSpPr>
          <p:cNvPr id="6" name="Picture Placeholder 5">
            <a:extLst>
              <a:ext uri="{FF2B5EF4-FFF2-40B4-BE49-F238E27FC236}">
                <a16:creationId xmlns:a16="http://schemas.microsoft.com/office/drawing/2014/main" id="{E4AB7B70-5F6F-5ACB-C5B3-A863F1D60AB1}"/>
              </a:ext>
            </a:extLst>
          </p:cNvPr>
          <p:cNvSpPr>
            <a:spLocks noGrp="1"/>
          </p:cNvSpPr>
          <p:nvPr>
            <p:ph type="pic" sz="quarter" idx="15"/>
          </p:nvPr>
        </p:nvSpPr>
        <p:spPr>
          <a:solidFill>
            <a:schemeClr val="accent2">
              <a:lumMod val="40000"/>
              <a:lumOff val="60000"/>
            </a:schemeClr>
          </a:solidFill>
        </p:spPr>
      </p:sp>
      <p:sp>
        <p:nvSpPr>
          <p:cNvPr id="8" name="Picture Placeholder 7">
            <a:extLst>
              <a:ext uri="{FF2B5EF4-FFF2-40B4-BE49-F238E27FC236}">
                <a16:creationId xmlns:a16="http://schemas.microsoft.com/office/drawing/2014/main" id="{2AFE9900-21BF-646D-7E75-97C2AEA26C7B}"/>
              </a:ext>
            </a:extLst>
          </p:cNvPr>
          <p:cNvSpPr>
            <a:spLocks noGrp="1"/>
          </p:cNvSpPr>
          <p:nvPr>
            <p:ph type="pic" sz="quarter" idx="14"/>
          </p:nvPr>
        </p:nvSpPr>
        <p:spPr>
          <a:solidFill>
            <a:schemeClr val="accent1"/>
          </a:solidFill>
        </p:spPr>
      </p:sp>
    </p:spTree>
    <p:extLst>
      <p:ext uri="{BB962C8B-B14F-4D97-AF65-F5344CB8AC3E}">
        <p14:creationId xmlns:p14="http://schemas.microsoft.com/office/powerpoint/2010/main" val="305102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9D6870F-2B57-0884-1C8D-C9A8C03EF29F}"/>
              </a:ext>
            </a:extLst>
          </p:cNvPr>
          <p:cNvSpPr>
            <a:spLocks noGrp="1"/>
          </p:cNvSpPr>
          <p:nvPr>
            <p:ph type="pic" sz="quarter" idx="15"/>
          </p:nvPr>
        </p:nvSpPr>
        <p:spPr>
          <a:solidFill>
            <a:schemeClr val="bg2">
              <a:lumMod val="50000"/>
            </a:schemeClr>
          </a:solidFill>
        </p:spPr>
      </p:sp>
      <p:sp>
        <p:nvSpPr>
          <p:cNvPr id="4" name="Date Placeholder 3">
            <a:extLst>
              <a:ext uri="{FF2B5EF4-FFF2-40B4-BE49-F238E27FC236}">
                <a16:creationId xmlns:a16="http://schemas.microsoft.com/office/drawing/2014/main" id="{5C736B3B-4323-FC92-5396-45426EB11787}"/>
              </a:ext>
            </a:extLst>
          </p:cNvPr>
          <p:cNvSpPr>
            <a:spLocks noGrp="1"/>
          </p:cNvSpPr>
          <p:nvPr>
            <p:ph type="dt" sz="half" idx="10"/>
          </p:nvPr>
        </p:nvSpPr>
        <p:spPr/>
        <p:txBody>
          <a:bodyPr/>
          <a:lstStyle/>
          <a:p>
            <a:fld id="{9C293CFF-80E4-42CD-BEBA-7F3CBEFD0993}" type="datetime1">
              <a:rPr lang="en-US" smtClean="0"/>
              <a:t>7/21/2025</a:t>
            </a:fld>
            <a:endParaRPr lang="en-US" dirty="0"/>
          </a:p>
        </p:txBody>
      </p:sp>
      <p:sp>
        <p:nvSpPr>
          <p:cNvPr id="5" name="Text Placeholder 4">
            <a:extLst>
              <a:ext uri="{FF2B5EF4-FFF2-40B4-BE49-F238E27FC236}">
                <a16:creationId xmlns:a16="http://schemas.microsoft.com/office/drawing/2014/main" id="{C0FF8463-2E24-5986-C50D-80F45B5E9192}"/>
              </a:ext>
            </a:extLst>
          </p:cNvPr>
          <p:cNvSpPr>
            <a:spLocks noGrp="1"/>
          </p:cNvSpPr>
          <p:nvPr>
            <p:ph type="body" idx="1"/>
          </p:nvPr>
        </p:nvSpPr>
        <p:spPr/>
        <p:txBody>
          <a:bodyPr/>
          <a:lstStyle/>
          <a:p>
            <a:r>
              <a:rPr lang="en-US" dirty="0"/>
              <a:t>Data Source</a:t>
            </a:r>
          </a:p>
        </p:txBody>
      </p:sp>
      <p:sp>
        <p:nvSpPr>
          <p:cNvPr id="6" name="Content Placeholder 5">
            <a:extLst>
              <a:ext uri="{FF2B5EF4-FFF2-40B4-BE49-F238E27FC236}">
                <a16:creationId xmlns:a16="http://schemas.microsoft.com/office/drawing/2014/main" id="{BDD205A7-DCC4-B11A-CE76-926E0C77F580}"/>
              </a:ext>
            </a:extLst>
          </p:cNvPr>
          <p:cNvSpPr>
            <a:spLocks noGrp="1"/>
          </p:cNvSpPr>
          <p:nvPr>
            <p:ph sz="half" idx="2"/>
          </p:nvPr>
        </p:nvSpPr>
        <p:spPr/>
        <p:txBody>
          <a:bodyPr>
            <a:normAutofit/>
          </a:bodyPr>
          <a:lstStyle/>
          <a:p>
            <a:pPr marL="0" indent="0">
              <a:buNone/>
            </a:pPr>
            <a:r>
              <a:rPr lang="en-US" sz="1600" dirty="0"/>
              <a:t>We used real-world data sourced from </a:t>
            </a:r>
            <a:r>
              <a:rPr lang="en-US" sz="1600" dirty="0" err="1"/>
              <a:t>Taarifa</a:t>
            </a:r>
            <a:r>
              <a:rPr lang="en-US" sz="1600" dirty="0"/>
              <a:t>, an open-source platform that aggregates data from the Tanzania Ministry of Water and the Tanzanian Ministry of Water.</a:t>
            </a:r>
          </a:p>
        </p:txBody>
      </p:sp>
      <p:sp>
        <p:nvSpPr>
          <p:cNvPr id="7" name="Text Placeholder 6">
            <a:extLst>
              <a:ext uri="{FF2B5EF4-FFF2-40B4-BE49-F238E27FC236}">
                <a16:creationId xmlns:a16="http://schemas.microsoft.com/office/drawing/2014/main" id="{79F47841-867C-DF38-806B-1EB03BAC6DC2}"/>
              </a:ext>
            </a:extLst>
          </p:cNvPr>
          <p:cNvSpPr>
            <a:spLocks noGrp="1"/>
          </p:cNvSpPr>
          <p:nvPr>
            <p:ph type="body" sz="quarter" idx="3"/>
          </p:nvPr>
        </p:nvSpPr>
        <p:spPr/>
        <p:txBody>
          <a:bodyPr/>
          <a:lstStyle/>
          <a:p>
            <a:r>
              <a:rPr lang="en-US" dirty="0"/>
              <a:t>Data Cleaning</a:t>
            </a:r>
          </a:p>
        </p:txBody>
      </p:sp>
      <p:sp>
        <p:nvSpPr>
          <p:cNvPr id="8" name="Content Placeholder 7">
            <a:extLst>
              <a:ext uri="{FF2B5EF4-FFF2-40B4-BE49-F238E27FC236}">
                <a16:creationId xmlns:a16="http://schemas.microsoft.com/office/drawing/2014/main" id="{68C185F3-A317-FB21-245A-307FD242B052}"/>
              </a:ext>
            </a:extLst>
          </p:cNvPr>
          <p:cNvSpPr>
            <a:spLocks noGrp="1"/>
          </p:cNvSpPr>
          <p:nvPr>
            <p:ph sz="quarter" idx="4"/>
          </p:nvPr>
        </p:nvSpPr>
        <p:spPr/>
        <p:txBody>
          <a:bodyPr>
            <a:normAutofit/>
          </a:bodyPr>
          <a:lstStyle/>
          <a:p>
            <a:pPr marL="0" indent="0">
              <a:buNone/>
            </a:pPr>
            <a:r>
              <a:rPr lang="en-US" sz="1600" dirty="0"/>
              <a:t>In order to have reliable data, we followed the best practice to clean our data, this involved:</a:t>
            </a:r>
          </a:p>
          <a:p>
            <a:r>
              <a:rPr lang="en-US" sz="1600" dirty="0"/>
              <a:t>Handled missing values.</a:t>
            </a:r>
          </a:p>
          <a:p>
            <a:r>
              <a:rPr lang="en-US" sz="1600" dirty="0"/>
              <a:t>Standardized texts.</a:t>
            </a:r>
          </a:p>
          <a:p>
            <a:r>
              <a:rPr lang="en-US" sz="1600" dirty="0"/>
              <a:t>Dropped irrelevant features.</a:t>
            </a:r>
          </a:p>
        </p:txBody>
      </p:sp>
      <p:sp>
        <p:nvSpPr>
          <p:cNvPr id="9" name="Text Placeholder 8">
            <a:extLst>
              <a:ext uri="{FF2B5EF4-FFF2-40B4-BE49-F238E27FC236}">
                <a16:creationId xmlns:a16="http://schemas.microsoft.com/office/drawing/2014/main" id="{5F94536E-1012-7FE7-378E-B3FB25A53A73}"/>
              </a:ext>
            </a:extLst>
          </p:cNvPr>
          <p:cNvSpPr>
            <a:spLocks noGrp="1"/>
          </p:cNvSpPr>
          <p:nvPr>
            <p:ph type="body" sz="quarter" idx="13"/>
          </p:nvPr>
        </p:nvSpPr>
        <p:spPr/>
        <p:txBody>
          <a:bodyPr/>
          <a:lstStyle/>
          <a:p>
            <a:r>
              <a:rPr lang="en-US" dirty="0"/>
              <a:t>Data Preprocessing</a:t>
            </a:r>
          </a:p>
        </p:txBody>
      </p:sp>
      <p:sp>
        <p:nvSpPr>
          <p:cNvPr id="10" name="Content Placeholder 9">
            <a:extLst>
              <a:ext uri="{FF2B5EF4-FFF2-40B4-BE49-F238E27FC236}">
                <a16:creationId xmlns:a16="http://schemas.microsoft.com/office/drawing/2014/main" id="{35740914-F92B-8BDB-58D1-D4B4FC02B317}"/>
              </a:ext>
            </a:extLst>
          </p:cNvPr>
          <p:cNvSpPr>
            <a:spLocks noGrp="1"/>
          </p:cNvSpPr>
          <p:nvPr>
            <p:ph sz="quarter" idx="14"/>
          </p:nvPr>
        </p:nvSpPr>
        <p:spPr/>
        <p:txBody>
          <a:bodyPr>
            <a:normAutofit/>
          </a:bodyPr>
          <a:lstStyle/>
          <a:p>
            <a:pPr marL="0" indent="0">
              <a:buNone/>
            </a:pPr>
            <a:r>
              <a:rPr lang="en-US" sz="1600" dirty="0"/>
              <a:t>To prepare for effective modeling, we preprocessed the data by:</a:t>
            </a:r>
          </a:p>
          <a:p>
            <a:r>
              <a:rPr lang="en-US" sz="1600" dirty="0"/>
              <a:t>Encoding – turning texts to numerical.</a:t>
            </a:r>
          </a:p>
          <a:p>
            <a:r>
              <a:rPr lang="en-US" sz="1600" dirty="0"/>
              <a:t>Balanced classes to prevent biasness.</a:t>
            </a:r>
          </a:p>
        </p:txBody>
      </p:sp>
      <p:sp>
        <p:nvSpPr>
          <p:cNvPr id="11" name="Footer Placeholder 10">
            <a:extLst>
              <a:ext uri="{FF2B5EF4-FFF2-40B4-BE49-F238E27FC236}">
                <a16:creationId xmlns:a16="http://schemas.microsoft.com/office/drawing/2014/main" id="{D8C30E30-B980-1FB8-5C24-06CC0E6DF746}"/>
              </a:ext>
            </a:extLst>
          </p:cNvPr>
          <p:cNvSpPr>
            <a:spLocks noGrp="1"/>
          </p:cNvSpPr>
          <p:nvPr>
            <p:ph type="ftr" sz="quarter" idx="11"/>
          </p:nvPr>
        </p:nvSpPr>
        <p:spPr/>
        <p:txBody>
          <a:bodyPr/>
          <a:lstStyle/>
          <a:p>
            <a:r>
              <a:rPr lang="en-US" dirty="0"/>
              <a:t>Beyond the Surface</a:t>
            </a:r>
          </a:p>
        </p:txBody>
      </p:sp>
      <p:sp>
        <p:nvSpPr>
          <p:cNvPr id="12" name="Slide Number Placeholder 11">
            <a:extLst>
              <a:ext uri="{FF2B5EF4-FFF2-40B4-BE49-F238E27FC236}">
                <a16:creationId xmlns:a16="http://schemas.microsoft.com/office/drawing/2014/main" id="{8581B677-E14B-05A3-B548-B0BA92F0BD78}"/>
              </a:ext>
            </a:extLst>
          </p:cNvPr>
          <p:cNvSpPr>
            <a:spLocks noGrp="1"/>
          </p:cNvSpPr>
          <p:nvPr>
            <p:ph type="sldNum" sz="quarter" idx="12"/>
          </p:nvPr>
        </p:nvSpPr>
        <p:spPr/>
        <p:txBody>
          <a:bodyPr/>
          <a:lstStyle/>
          <a:p>
            <a:fld id="{07CE569E-9B7C-4CB9-AB80-C0841F922CFF}" type="slidenum">
              <a:rPr lang="en-US" smtClean="0"/>
              <a:t>7</a:t>
            </a:fld>
            <a:endParaRPr lang="en-US" dirty="0"/>
          </a:p>
        </p:txBody>
      </p:sp>
    </p:spTree>
    <p:extLst>
      <p:ext uri="{BB962C8B-B14F-4D97-AF65-F5344CB8AC3E}">
        <p14:creationId xmlns:p14="http://schemas.microsoft.com/office/powerpoint/2010/main" val="3633897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88DE-3399-DB35-4685-8AF1D2E124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4374C0-A3B4-A043-76C7-E23E5D71A9DD}"/>
              </a:ext>
            </a:extLst>
          </p:cNvPr>
          <p:cNvSpPr>
            <a:spLocks noGrp="1"/>
          </p:cNvSpPr>
          <p:nvPr>
            <p:ph type="ctrTitle"/>
          </p:nvPr>
        </p:nvSpPr>
        <p:spPr>
          <a:xfrm>
            <a:off x="4819650" y="4572000"/>
            <a:ext cx="5340504" cy="2286000"/>
          </a:xfrm>
        </p:spPr>
        <p:txBody>
          <a:bodyPr>
            <a:normAutofit/>
          </a:bodyPr>
          <a:lstStyle/>
          <a:p>
            <a:r>
              <a:rPr lang="en-US" sz="5400" dirty="0"/>
              <a:t>Approach</a:t>
            </a:r>
          </a:p>
        </p:txBody>
      </p:sp>
      <p:pic>
        <p:nvPicPr>
          <p:cNvPr id="18" name="Picture Placeholder 17">
            <a:extLst>
              <a:ext uri="{FF2B5EF4-FFF2-40B4-BE49-F238E27FC236}">
                <a16:creationId xmlns:a16="http://schemas.microsoft.com/office/drawing/2014/main" id="{C2DB2196-0F5E-0591-521E-F60F91BE43C4}"/>
              </a:ext>
            </a:extLst>
          </p:cNvPr>
          <p:cNvPicPr>
            <a:picLocks noGrp="1" noChangeAspect="1"/>
          </p:cNvPicPr>
          <p:nvPr>
            <p:ph type="pic" sz="quarter" idx="13"/>
          </p:nvPr>
        </p:nvPicPr>
        <p:blipFill>
          <a:blip r:embed="rId2"/>
          <a:srcRect l="19152" r="19152"/>
          <a:stretch/>
        </p:blipFill>
        <p:spPr>
          <a:xfrm>
            <a:off x="0" y="2"/>
            <a:ext cx="2915897" cy="3150803"/>
          </a:xfrm>
        </p:spPr>
      </p:pic>
      <p:sp>
        <p:nvSpPr>
          <p:cNvPr id="35" name="Freeform: Shape 34">
            <a:extLst>
              <a:ext uri="{FF2B5EF4-FFF2-40B4-BE49-F238E27FC236}">
                <a16:creationId xmlns:a16="http://schemas.microsoft.com/office/drawing/2014/main" id="{54DCB8B0-1ED5-423D-5447-034313A9D7B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0A839FFD-8E83-6A26-921B-3BE1D447BC5D}"/>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Picture Placeholder 2">
            <a:extLst>
              <a:ext uri="{FF2B5EF4-FFF2-40B4-BE49-F238E27FC236}">
                <a16:creationId xmlns:a16="http://schemas.microsoft.com/office/drawing/2014/main" id="{5779A38C-69A0-E118-393C-1C5FA274F20E}"/>
              </a:ext>
            </a:extLst>
          </p:cNvPr>
          <p:cNvSpPr>
            <a:spLocks noGrp="1"/>
          </p:cNvSpPr>
          <p:nvPr>
            <p:ph type="pic" sz="quarter" idx="16"/>
          </p:nvPr>
        </p:nvSpPr>
        <p:spPr>
          <a:solidFill>
            <a:schemeClr val="bg2">
              <a:lumMod val="50000"/>
            </a:schemeClr>
          </a:solidFill>
        </p:spPr>
      </p:sp>
      <p:sp>
        <p:nvSpPr>
          <p:cNvPr id="6" name="Picture Placeholder 5">
            <a:extLst>
              <a:ext uri="{FF2B5EF4-FFF2-40B4-BE49-F238E27FC236}">
                <a16:creationId xmlns:a16="http://schemas.microsoft.com/office/drawing/2014/main" id="{CE9D90B6-7D4D-5AAA-F633-8BC306833F46}"/>
              </a:ext>
            </a:extLst>
          </p:cNvPr>
          <p:cNvSpPr>
            <a:spLocks noGrp="1"/>
          </p:cNvSpPr>
          <p:nvPr>
            <p:ph type="pic" sz="quarter" idx="15"/>
          </p:nvPr>
        </p:nvSpPr>
        <p:spPr>
          <a:solidFill>
            <a:schemeClr val="accent2">
              <a:lumMod val="40000"/>
              <a:lumOff val="60000"/>
            </a:schemeClr>
          </a:solidFill>
        </p:spPr>
      </p:sp>
      <p:sp>
        <p:nvSpPr>
          <p:cNvPr id="8" name="Picture Placeholder 7">
            <a:extLst>
              <a:ext uri="{FF2B5EF4-FFF2-40B4-BE49-F238E27FC236}">
                <a16:creationId xmlns:a16="http://schemas.microsoft.com/office/drawing/2014/main" id="{4ADBDF6E-2A3D-9780-CF87-542DCFE561D3}"/>
              </a:ext>
            </a:extLst>
          </p:cNvPr>
          <p:cNvSpPr>
            <a:spLocks noGrp="1"/>
          </p:cNvSpPr>
          <p:nvPr>
            <p:ph type="pic" sz="quarter" idx="14"/>
          </p:nvPr>
        </p:nvSpPr>
        <p:spPr>
          <a:solidFill>
            <a:schemeClr val="accent1"/>
          </a:solidFill>
        </p:spPr>
      </p:sp>
    </p:spTree>
    <p:extLst>
      <p:ext uri="{BB962C8B-B14F-4D97-AF65-F5344CB8AC3E}">
        <p14:creationId xmlns:p14="http://schemas.microsoft.com/office/powerpoint/2010/main" val="375762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299D30-316D-4AFC-82B4-C9B0C385F438}"/>
              </a:ext>
            </a:extLst>
          </p:cNvPr>
          <p:cNvSpPr>
            <a:spLocks noGrp="1"/>
          </p:cNvSpPr>
          <p:nvPr>
            <p:ph type="ftr" sz="quarter" idx="11"/>
          </p:nvPr>
        </p:nvSpPr>
        <p:spPr>
          <a:xfrm>
            <a:off x="761999" y="6356350"/>
            <a:ext cx="6612835" cy="365125"/>
          </a:xfrm>
        </p:spPr>
        <p:txBody>
          <a:bodyPr/>
          <a:lstStyle/>
          <a:p>
            <a:r>
              <a:rPr lang="en-US" dirty="0"/>
              <a:t>Beyond the Surface</a:t>
            </a:r>
          </a:p>
        </p:txBody>
      </p:sp>
      <p:sp>
        <p:nvSpPr>
          <p:cNvPr id="4" name="Slide Number Placeholder 3">
            <a:extLst>
              <a:ext uri="{FF2B5EF4-FFF2-40B4-BE49-F238E27FC236}">
                <a16:creationId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9</a:t>
            </a:fld>
            <a:endParaRPr lang="en-US" dirty="0"/>
          </a:p>
        </p:txBody>
      </p:sp>
      <p:sp>
        <p:nvSpPr>
          <p:cNvPr id="6" name="Content Placeholder 5">
            <a:extLst>
              <a:ext uri="{FF2B5EF4-FFF2-40B4-BE49-F238E27FC236}">
                <a16:creationId xmlns:a16="http://schemas.microsoft.com/office/drawing/2014/main" id="{014BF68A-DE76-29EF-6037-8914CCD3D217}"/>
              </a:ext>
            </a:extLst>
          </p:cNvPr>
          <p:cNvSpPr>
            <a:spLocks noGrp="1"/>
          </p:cNvSpPr>
          <p:nvPr>
            <p:ph idx="1"/>
          </p:nvPr>
        </p:nvSpPr>
        <p:spPr>
          <a:xfrm>
            <a:off x="853440" y="606490"/>
            <a:ext cx="10495280" cy="5568713"/>
          </a:xfrm>
        </p:spPr>
        <p:txBody>
          <a:bodyPr>
            <a:normAutofit fontScale="92500" lnSpcReduction="10000"/>
          </a:bodyPr>
          <a:lstStyle/>
          <a:p>
            <a:r>
              <a:rPr lang="en-US" sz="1600" dirty="0"/>
              <a:t>To understand why some water wells stop working — and how to prevent it — we analyzed thousands of well records from across Tanzania using data science. Here's how we approached the problem:</a:t>
            </a:r>
          </a:p>
          <a:p>
            <a:pPr marL="285750" indent="-285750">
              <a:buFont typeface="Arial" panose="020B0604020202020204" pitchFamily="34" charset="0"/>
              <a:buChar char="•"/>
            </a:pPr>
            <a:r>
              <a:rPr lang="en-US" sz="1600" b="1" dirty="0"/>
              <a:t>Explored the Data for Patterns</a:t>
            </a:r>
            <a:br>
              <a:rPr lang="en-US" sz="1600" dirty="0"/>
            </a:br>
            <a:r>
              <a:rPr lang="en-US" sz="1600" dirty="0"/>
              <a:t>We looked closely at the data </a:t>
            </a:r>
            <a:r>
              <a:rPr lang="en-US" sz="1600" b="1" dirty="0"/>
              <a:t>to find patterns</a:t>
            </a:r>
            <a:r>
              <a:rPr lang="en-US" sz="1600" dirty="0"/>
              <a:t>. For example, we discovered that wells built by certain funders or installed using specific methods were more likely to last longer.</a:t>
            </a:r>
          </a:p>
          <a:p>
            <a:pPr marL="285750" indent="-285750">
              <a:buFont typeface="Arial" panose="020B0604020202020204" pitchFamily="34" charset="0"/>
              <a:buChar char="•"/>
            </a:pPr>
            <a:r>
              <a:rPr lang="en-US" sz="1600" b="1" dirty="0"/>
              <a:t>Trained a Smart Model</a:t>
            </a:r>
            <a:br>
              <a:rPr lang="en-US" sz="1600" dirty="0"/>
            </a:br>
            <a:r>
              <a:rPr lang="en-US" sz="1600" dirty="0"/>
              <a:t>We used machine learning, a method that teaches the computer to find patterns and make predictions, to build a model that can guess whether a well is:</a:t>
            </a:r>
          </a:p>
          <a:p>
            <a:pPr marL="742950" lvl="1" indent="-285750">
              <a:buFont typeface="Arial" panose="020B0604020202020204" pitchFamily="34" charset="0"/>
              <a:buChar char="•"/>
            </a:pPr>
            <a:r>
              <a:rPr lang="en-US" sz="1600" b="1" dirty="0"/>
              <a:t>Fully functional</a:t>
            </a:r>
          </a:p>
          <a:p>
            <a:pPr marL="742950" lvl="1" indent="-285750">
              <a:buFont typeface="Arial" panose="020B0604020202020204" pitchFamily="34" charset="0"/>
              <a:buChar char="•"/>
            </a:pPr>
            <a:r>
              <a:rPr lang="en-US" sz="1600" b="1" dirty="0"/>
              <a:t>Not working</a:t>
            </a:r>
          </a:p>
          <a:p>
            <a:pPr marL="742950" lvl="1" indent="-285750">
              <a:buFont typeface="Arial" panose="020B0604020202020204" pitchFamily="34" charset="0"/>
              <a:buChar char="•"/>
            </a:pPr>
            <a:r>
              <a:rPr lang="en-US" sz="1600" b="1" dirty="0"/>
              <a:t>Working, but in need of repair</a:t>
            </a:r>
          </a:p>
          <a:p>
            <a:pPr marL="285750" indent="-285750">
              <a:buFont typeface="Arial" panose="020B0604020202020204" pitchFamily="34" charset="0"/>
              <a:buChar char="•"/>
            </a:pPr>
            <a:r>
              <a:rPr lang="en-US" sz="1600" b="1" dirty="0"/>
              <a:t>Improved the Model Over Time</a:t>
            </a:r>
            <a:br>
              <a:rPr lang="en-US" sz="1600" dirty="0"/>
            </a:br>
            <a:r>
              <a:rPr lang="en-US" sz="1600" dirty="0"/>
              <a:t>We tested different versions of the model and made improvements until we found one that gave us the most accurate predictions.</a:t>
            </a:r>
          </a:p>
          <a:p>
            <a:pPr marL="285750" indent="-285750">
              <a:buFont typeface="Arial" panose="020B0604020202020204" pitchFamily="34" charset="0"/>
              <a:buChar char="•"/>
            </a:pPr>
            <a:r>
              <a:rPr lang="en-US" sz="1600" b="1" dirty="0"/>
              <a:t>Learned What Matters Most</a:t>
            </a:r>
            <a:br>
              <a:rPr lang="en-US" sz="1600" dirty="0"/>
            </a:br>
            <a:r>
              <a:rPr lang="en-US" sz="1600" dirty="0"/>
              <a:t>The model also told us which factors were most important. For example, it highlighted that wells built using gravity-based systems and natural springs tend to last longer.</a:t>
            </a:r>
          </a:p>
        </p:txBody>
      </p:sp>
    </p:spTree>
    <p:extLst>
      <p:ext uri="{BB962C8B-B14F-4D97-AF65-F5344CB8AC3E}">
        <p14:creationId xmlns:p14="http://schemas.microsoft.com/office/powerpoint/2010/main" val="947216270"/>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6704F23-DE62-44BD-BFCF-7E066B7D1BA9}">
  <ds:schemaRefs>
    <ds:schemaRef ds:uri="http://schemas.microsoft.com/sharepoint/v3/contenttype/forms"/>
  </ds:schemaRefs>
</ds:datastoreItem>
</file>

<file path=customXml/itemProps2.xml><?xml version="1.0" encoding="utf-8"?>
<ds:datastoreItem xmlns:ds="http://schemas.openxmlformats.org/officeDocument/2006/customXml" ds:itemID="{1C04045B-192E-4F7B-8043-E25B84D61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676E99-F414-4D7B-B082-D8BD6356FBB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_PebbleVTI</Template>
  <TotalTime>0</TotalTime>
  <Words>1266</Words>
  <Application>Microsoft Office PowerPoint</Application>
  <PresentationFormat>Widescreen</PresentationFormat>
  <Paragraphs>130</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Meiryo</vt:lpstr>
      <vt:lpstr>Arial</vt:lpstr>
      <vt:lpstr>Avenir Next LT Pro</vt:lpstr>
      <vt:lpstr>Avenir Next LT Pro Light</vt:lpstr>
      <vt:lpstr>Calibri</vt:lpstr>
      <vt:lpstr>Sitka Subheading</vt:lpstr>
      <vt:lpstr>PebbleVTI</vt:lpstr>
      <vt:lpstr>Beyond the Surface: </vt:lpstr>
      <vt:lpstr>Agenda</vt:lpstr>
      <vt:lpstr>Introduction</vt:lpstr>
      <vt:lpstr>Project Overview</vt:lpstr>
      <vt:lpstr>PowerPoint Presentation</vt:lpstr>
      <vt:lpstr>Data</vt:lpstr>
      <vt:lpstr>PowerPoint Presentation</vt:lpstr>
      <vt:lpstr>Approach</vt:lpstr>
      <vt:lpstr>PowerPoint Presentation</vt:lpstr>
      <vt:lpstr>Modeling Approach</vt:lpstr>
      <vt:lpstr>Evaluation Metrics</vt:lpstr>
      <vt:lpstr>Key Insights</vt:lpstr>
      <vt:lpstr>Funders</vt:lpstr>
      <vt:lpstr>Installers</vt:lpstr>
      <vt:lpstr>Extraction Types and Water Sources</vt:lpstr>
      <vt:lpstr>Important Features</vt:lpstr>
      <vt:lpstr>Recommendations</vt:lpstr>
      <vt:lpstr>PowerPoint Presentation</vt:lpstr>
      <vt:lpstr>Summary</vt:lpstr>
      <vt:lpstr>Q&amp;A Session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2021-01-27T12:14:24Z</dcterms:created>
  <dcterms:modified xsi:type="dcterms:W3CDTF">2025-07-21T07:50:56Z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